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3"/>
  </p:notesMasterIdLst>
  <p:sldIdLst>
    <p:sldId id="256" r:id="rId2"/>
    <p:sldId id="261" r:id="rId3"/>
    <p:sldId id="291" r:id="rId4"/>
    <p:sldId id="267" r:id="rId5"/>
    <p:sldId id="293" r:id="rId6"/>
    <p:sldId id="284" r:id="rId7"/>
    <p:sldId id="314" r:id="rId8"/>
    <p:sldId id="313" r:id="rId9"/>
    <p:sldId id="312" r:id="rId10"/>
    <p:sldId id="296" r:id="rId11"/>
    <p:sldId id="299" r:id="rId12"/>
    <p:sldId id="298" r:id="rId13"/>
    <p:sldId id="300" r:id="rId14"/>
    <p:sldId id="302" r:id="rId15"/>
    <p:sldId id="301" r:id="rId16"/>
    <p:sldId id="303" r:id="rId17"/>
    <p:sldId id="311" r:id="rId18"/>
    <p:sldId id="308" r:id="rId19"/>
    <p:sldId id="260" r:id="rId20"/>
    <p:sldId id="304" r:id="rId21"/>
    <p:sldId id="305" r:id="rId22"/>
  </p:sldIdLst>
  <p:sldSz cx="9144000" cy="5143500" type="screen16x9"/>
  <p:notesSz cx="6858000" cy="9144000"/>
  <p:embeddedFontLst>
    <p:embeddedFont>
      <p:font typeface="Drescher Grotesk BT SemiBold" panose="020D0604020203020B02" pitchFamily="34" charset="0"/>
      <p:regular r:id="rId24"/>
      <p:bold r:id="rId25"/>
    </p:embeddedFont>
    <p:embeddedFont>
      <p:font typeface="ITC Avant Garde Gothic Std Medi" panose="02000607030000020004" pitchFamily="2" charset="77"/>
      <p:regular r:id="rId26"/>
    </p:embeddedFont>
    <p:embeddedFont>
      <p:font typeface="Titillium Web" pitchFamily="2" charset="77"/>
      <p:regular r:id="rId27"/>
      <p:bold r:id="rId28"/>
      <p:italic r:id="rId29"/>
      <p:boldItalic r:id="rId30"/>
    </p:embeddedFont>
    <p:embeddedFont>
      <p:font typeface="Titillium Web ExtraLight" pitchFamily="2" charset="77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AEDB"/>
    <a:srgbClr val="6CAFDA"/>
    <a:srgbClr val="6CAFDB"/>
    <a:srgbClr val="D0605E"/>
    <a:srgbClr val="6F788F"/>
    <a:srgbClr val="7386B1"/>
    <a:srgbClr val="AED7FB"/>
    <a:srgbClr val="B6D6FA"/>
    <a:srgbClr val="A4CBF1"/>
    <a:srgbClr val="418A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F0BA68-0D92-4777-885C-2C4A9CBB3B3A}">
  <a:tblStyle styleId="{92F0BA68-0D92-4777-885C-2C4A9CBB3B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94639"/>
  </p:normalViewPr>
  <p:slideViewPr>
    <p:cSldViewPr snapToGrid="0" snapToObjects="1">
      <p:cViewPr>
        <p:scale>
          <a:sx n="140" d="100"/>
          <a:sy n="140" d="100"/>
        </p:scale>
        <p:origin x="1704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7053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3403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9861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Danceability has standard deviation of 0.15, so increasing danceability from 0.5 to 0.65 will give you 80% increased chance of getting a top 10 song.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76999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3745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99197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9657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Danceability has standard deviation of 0.15, so increasing danceability from 0.5 to 0.65 will give you 80% increased chance of getting a top 10 song.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1881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2442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71330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4728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9700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9099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LiveSlide</a:t>
            </a:r>
            <a:r>
              <a:rPr lang="en-US" dirty="0"/>
              <a:t> Site</a:t>
            </a:r>
          </a:p>
          <a:p>
            <a:r>
              <a:rPr lang="en-US" dirty="0"/>
              <a:t>https://</a:t>
            </a:r>
            <a:r>
              <a:rPr lang="en-US" dirty="0" err="1"/>
              <a:t>public.tableau.com</a:t>
            </a:r>
            <a:r>
              <a:rPr lang="en-US" dirty="0"/>
              <a:t>/profile/andrew.graves8383#!/</a:t>
            </a:r>
            <a:r>
              <a:rPr lang="en-US" dirty="0" err="1"/>
              <a:t>vizhome</a:t>
            </a:r>
            <a:r>
              <a:rPr lang="en-US" dirty="0"/>
              <a:t>/Tableau_project3_EDA/Dashboard1</a:t>
            </a:r>
          </a:p>
        </p:txBody>
      </p:sp>
    </p:spTree>
    <p:extLst>
      <p:ext uri="{BB962C8B-B14F-4D97-AF65-F5344CB8AC3E}">
        <p14:creationId xmlns:p14="http://schemas.microsoft.com/office/powerpoint/2010/main" val="7619982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Danceability has standard deviation of 0.15, so increasing danceability from 0.5 to 0.65 will give you 80% increased chance of getting a top 10 song.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3155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4998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935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Google Shape;13;p2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Google Shape;47;p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465573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9pPr>
          </a:lstStyle>
          <a:p>
            <a:endParaRPr/>
          </a:p>
        </p:txBody>
      </p:sp>
      <p:grpSp>
        <p:nvGrpSpPr>
          <p:cNvPr id="117" name="Google Shape;117;p3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18" name="Google Shape;118;p3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3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152" name="Google Shape;152;p3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5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6" name="Google Shape;226;p5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227" name="Google Shape;227;p5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261" name="Google Shape;261;p5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5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5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5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no graph">
  <p:cSld name="TITLE_ONLY_1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0"/>
          <p:cNvSpPr/>
          <p:nvPr/>
        </p:nvSpPr>
        <p:spPr>
          <a:xfrm>
            <a:off x="-25" y="-11875"/>
            <a:ext cx="9144000" cy="8232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10"/>
          <p:cNvSpPr txBox="1">
            <a:spLocks noGrp="1"/>
          </p:cNvSpPr>
          <p:nvPr>
            <p:ph type="title"/>
          </p:nvPr>
        </p:nvSpPr>
        <p:spPr>
          <a:xfrm>
            <a:off x="739675" y="-1"/>
            <a:ext cx="7686000" cy="7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10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6557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>
            <a:spLocks noGrp="1"/>
          </p:cNvSpPr>
          <p:nvPr>
            <p:ph type="ctrTitle"/>
          </p:nvPr>
        </p:nvSpPr>
        <p:spPr>
          <a:xfrm>
            <a:off x="0" y="247973"/>
            <a:ext cx="91440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ITC Avant Garde Gothic Std Medi" panose="02000607030000020004" pitchFamily="2" charset="77"/>
              </a:rPr>
              <a:t>Predicting Top 10 Songs in the  </a:t>
            </a:r>
            <a:r>
              <a:rPr lang="en" sz="5600" b="1" dirty="0">
                <a:latin typeface="ITC Avant Garde Gothic LT" pitchFamily="2" charset="77"/>
              </a:rPr>
              <a:t>billboard</a:t>
            </a:r>
            <a:r>
              <a:rPr lang="en" sz="5600" dirty="0">
                <a:latin typeface="ITC Avant Garde Gothic Std Medi" panose="02000607030000020004" pitchFamily="2" charset="77"/>
              </a:rPr>
              <a:t> </a:t>
            </a:r>
            <a:r>
              <a:rPr lang="en" sz="5600" dirty="0">
                <a:latin typeface="ITC Avant Garde Gothic LT" pitchFamily="2" charset="77"/>
              </a:rPr>
              <a:t>Hot 100</a:t>
            </a:r>
            <a:endParaRPr sz="5600" b="1" dirty="0">
              <a:latin typeface="ITC Avant Garde Gothic LT" pitchFamily="2" charset="77"/>
              <a:cs typeface="Futura Medium" panose="020B0602020204020303" pitchFamily="34" charset="-79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7F585D99-F541-3D4A-997F-233DB2364D78}"/>
              </a:ext>
            </a:extLst>
          </p:cNvPr>
          <p:cNvGrpSpPr/>
          <p:nvPr/>
        </p:nvGrpSpPr>
        <p:grpSpPr>
          <a:xfrm>
            <a:off x="6976677" y="2806784"/>
            <a:ext cx="1725998" cy="366475"/>
            <a:chOff x="6976677" y="2806784"/>
            <a:chExt cx="1725998" cy="36647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C20BEE9-ECBB-7D46-9270-00AB901561AA}"/>
                </a:ext>
              </a:extLst>
            </p:cNvPr>
            <p:cNvCxnSpPr>
              <a:cxnSpLocks/>
              <a:stCxn id="873" idx="1"/>
            </p:cNvCxnSpPr>
            <p:nvPr/>
          </p:nvCxnSpPr>
          <p:spPr>
            <a:xfrm flipV="1">
              <a:off x="6993942" y="2806784"/>
              <a:ext cx="1708733" cy="366475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3" name="Google Shape;873;p26"/>
            <p:cNvSpPr/>
            <p:nvPr/>
          </p:nvSpPr>
          <p:spPr>
            <a:xfrm rot="-711057">
              <a:off x="6976677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874" name="Google Shape;874;p26"/>
          <p:cNvSpPr/>
          <p:nvPr/>
        </p:nvSpPr>
        <p:spPr>
          <a:xfrm rot="711057" flipH="1">
            <a:off x="5435971" y="2972399"/>
            <a:ext cx="1620031" cy="69019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76" name="Google Shape;876;p26"/>
          <p:cNvSpPr/>
          <p:nvPr/>
        </p:nvSpPr>
        <p:spPr>
          <a:xfrm rot="19810524">
            <a:off x="6852687" y="3074718"/>
            <a:ext cx="192413" cy="192413"/>
          </a:xfrm>
          <a:prstGeom prst="ellipse">
            <a:avLst/>
          </a:prstGeom>
          <a:solidFill>
            <a:srgbClr val="54B0DF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77" name="Google Shape;877;p26"/>
          <p:cNvSpPr txBox="1"/>
          <p:nvPr/>
        </p:nvSpPr>
        <p:spPr>
          <a:xfrm>
            <a:off x="6225540" y="3272001"/>
            <a:ext cx="1510336" cy="33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Finalize &amp; Test Model</a:t>
            </a:r>
            <a:endParaRPr sz="1000" dirty="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78" name="Google Shape;878;p26"/>
          <p:cNvSpPr/>
          <p:nvPr/>
        </p:nvSpPr>
        <p:spPr>
          <a:xfrm>
            <a:off x="5921968" y="3671848"/>
            <a:ext cx="2053870" cy="843637"/>
          </a:xfrm>
          <a:prstGeom prst="roundRect">
            <a:avLst>
              <a:gd name="adj" fmla="val 4485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80" name="Google Shape;880;p26"/>
          <p:cNvSpPr/>
          <p:nvPr/>
        </p:nvSpPr>
        <p:spPr>
          <a:xfrm>
            <a:off x="6894939" y="3594321"/>
            <a:ext cx="107928" cy="80946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81" name="Google Shape;881;p26"/>
          <p:cNvSpPr/>
          <p:nvPr/>
        </p:nvSpPr>
        <p:spPr>
          <a:xfrm rot="-711057">
            <a:off x="3899789" y="2972399"/>
            <a:ext cx="1620031" cy="69019"/>
          </a:xfrm>
          <a:prstGeom prst="roundRect">
            <a:avLst>
              <a:gd name="adj" fmla="val 50000"/>
            </a:avLst>
          </a:prstGeom>
          <a:solidFill>
            <a:srgbClr val="54B0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83" name="Google Shape;883;p26"/>
          <p:cNvSpPr/>
          <p:nvPr/>
        </p:nvSpPr>
        <p:spPr>
          <a:xfrm rot="19810524">
            <a:off x="5349997" y="2746834"/>
            <a:ext cx="192413" cy="192413"/>
          </a:xfrm>
          <a:prstGeom prst="ellipse">
            <a:avLst/>
          </a:prstGeom>
          <a:solidFill>
            <a:schemeClr val="bg1"/>
          </a:solidFill>
          <a:ln w="38100" cap="flat" cmpd="sng">
            <a:solidFill>
              <a:srgbClr val="54B0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84" name="Google Shape;884;p26"/>
          <p:cNvSpPr txBox="1"/>
          <p:nvPr/>
        </p:nvSpPr>
        <p:spPr>
          <a:xfrm>
            <a:off x="4693920" y="2397059"/>
            <a:ext cx="1531620" cy="33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Refining Promising Models</a:t>
            </a:r>
            <a:endParaRPr sz="1000" dirty="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91D65FD7-C346-ED46-BAC2-DC285A753C53}"/>
              </a:ext>
            </a:extLst>
          </p:cNvPr>
          <p:cNvSpPr/>
          <p:nvPr/>
        </p:nvSpPr>
        <p:spPr>
          <a:xfrm>
            <a:off x="4419278" y="1479246"/>
            <a:ext cx="2053870" cy="919299"/>
          </a:xfrm>
          <a:custGeom>
            <a:avLst/>
            <a:gdLst>
              <a:gd name="connsiteX0" fmla="*/ 37837 w 2053870"/>
              <a:gd name="connsiteY0" fmla="*/ 0 h 919299"/>
              <a:gd name="connsiteX1" fmla="*/ 2016033 w 2053870"/>
              <a:gd name="connsiteY1" fmla="*/ 0 h 919299"/>
              <a:gd name="connsiteX2" fmla="*/ 2053870 w 2053870"/>
              <a:gd name="connsiteY2" fmla="*/ 37837 h 919299"/>
              <a:gd name="connsiteX3" fmla="*/ 2053870 w 2053870"/>
              <a:gd name="connsiteY3" fmla="*/ 805800 h 919299"/>
              <a:gd name="connsiteX4" fmla="*/ 2016033 w 2053870"/>
              <a:gd name="connsiteY4" fmla="*/ 843637 h 919299"/>
              <a:gd name="connsiteX5" fmla="*/ 1077347 w 2053870"/>
              <a:gd name="connsiteY5" fmla="*/ 843637 h 919299"/>
              <a:gd name="connsiteX6" fmla="*/ 1026905 w 2053870"/>
              <a:gd name="connsiteY6" fmla="*/ 919299 h 919299"/>
              <a:gd name="connsiteX7" fmla="*/ 976464 w 2053870"/>
              <a:gd name="connsiteY7" fmla="*/ 843637 h 919299"/>
              <a:gd name="connsiteX8" fmla="*/ 37837 w 2053870"/>
              <a:gd name="connsiteY8" fmla="*/ 843637 h 919299"/>
              <a:gd name="connsiteX9" fmla="*/ 0 w 2053870"/>
              <a:gd name="connsiteY9" fmla="*/ 805800 h 919299"/>
              <a:gd name="connsiteX10" fmla="*/ 0 w 2053870"/>
              <a:gd name="connsiteY10" fmla="*/ 37837 h 919299"/>
              <a:gd name="connsiteX11" fmla="*/ 37837 w 2053870"/>
              <a:gd name="connsiteY11" fmla="*/ 0 h 91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53870" h="919299">
                <a:moveTo>
                  <a:pt x="37837" y="0"/>
                </a:moveTo>
                <a:lnTo>
                  <a:pt x="2016033" y="0"/>
                </a:lnTo>
                <a:cubicBezTo>
                  <a:pt x="2036930" y="0"/>
                  <a:pt x="2053870" y="16940"/>
                  <a:pt x="2053870" y="37837"/>
                </a:cubicBezTo>
                <a:lnTo>
                  <a:pt x="2053870" y="805800"/>
                </a:lnTo>
                <a:cubicBezTo>
                  <a:pt x="2053870" y="826697"/>
                  <a:pt x="2036930" y="843637"/>
                  <a:pt x="2016033" y="843637"/>
                </a:cubicBezTo>
                <a:lnTo>
                  <a:pt x="1077347" y="843637"/>
                </a:lnTo>
                <a:lnTo>
                  <a:pt x="1026905" y="919299"/>
                </a:lnTo>
                <a:lnTo>
                  <a:pt x="976464" y="843637"/>
                </a:lnTo>
                <a:lnTo>
                  <a:pt x="37837" y="843637"/>
                </a:lnTo>
                <a:cubicBezTo>
                  <a:pt x="16940" y="843637"/>
                  <a:pt x="0" y="826697"/>
                  <a:pt x="0" y="805800"/>
                </a:cubicBezTo>
                <a:lnTo>
                  <a:pt x="0" y="37837"/>
                </a:lnTo>
                <a:cubicBezTo>
                  <a:pt x="0" y="16940"/>
                  <a:pt x="16940" y="0"/>
                  <a:pt x="37837" y="0"/>
                </a:cubicBezTo>
                <a:close/>
              </a:path>
            </a:pathLst>
          </a:custGeom>
          <a:solidFill>
            <a:srgbClr val="54B0DF"/>
          </a:solidFill>
          <a:ln w="38100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88" name="Google Shape;888;p26"/>
          <p:cNvSpPr/>
          <p:nvPr/>
        </p:nvSpPr>
        <p:spPr>
          <a:xfrm rot="711057" flipH="1">
            <a:off x="2350760" y="2972399"/>
            <a:ext cx="1620031" cy="69019"/>
          </a:xfrm>
          <a:prstGeom prst="roundRect">
            <a:avLst>
              <a:gd name="adj" fmla="val 50000"/>
            </a:avLst>
          </a:prstGeom>
          <a:solidFill>
            <a:srgbClr val="54B0DF"/>
          </a:solidFill>
          <a:ln>
            <a:solidFill>
              <a:srgbClr val="54B0D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0" name="Google Shape;890;p26"/>
          <p:cNvSpPr txBox="1"/>
          <p:nvPr/>
        </p:nvSpPr>
        <p:spPr>
          <a:xfrm>
            <a:off x="3357678" y="3272001"/>
            <a:ext cx="1214322" cy="33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Baseline Models</a:t>
            </a:r>
            <a:endParaRPr sz="1000" dirty="0">
              <a:solidFill>
                <a:schemeClr val="bg1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1" name="Google Shape;891;p26"/>
          <p:cNvSpPr/>
          <p:nvPr/>
        </p:nvSpPr>
        <p:spPr>
          <a:xfrm rot="19810524">
            <a:off x="3843305" y="3074718"/>
            <a:ext cx="192413" cy="192413"/>
          </a:xfrm>
          <a:prstGeom prst="ellipse">
            <a:avLst/>
          </a:prstGeom>
          <a:solidFill>
            <a:schemeClr val="bg1"/>
          </a:solidFill>
          <a:ln w="38100" cap="flat" cmpd="sng">
            <a:solidFill>
              <a:srgbClr val="54B0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2" name="Google Shape;892;p26"/>
          <p:cNvSpPr/>
          <p:nvPr/>
        </p:nvSpPr>
        <p:spPr>
          <a:xfrm>
            <a:off x="2912587" y="3671848"/>
            <a:ext cx="2053870" cy="843637"/>
          </a:xfrm>
          <a:prstGeom prst="roundRect">
            <a:avLst>
              <a:gd name="adj" fmla="val 4485"/>
            </a:avLst>
          </a:prstGeom>
          <a:solidFill>
            <a:srgbClr val="54B0DF"/>
          </a:solidFill>
          <a:ln>
            <a:solidFill>
              <a:srgbClr val="54B0D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3" name="Google Shape;893;p26"/>
          <p:cNvSpPr txBox="1"/>
          <p:nvPr/>
        </p:nvSpPr>
        <p:spPr>
          <a:xfrm>
            <a:off x="2930622" y="3767052"/>
            <a:ext cx="2125728" cy="749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" sz="1000" dirty="0">
                <a:solidFill>
                  <a:schemeClr val="bg1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Oversample and cross-validate data.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chemeClr val="bg1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Try various classifiers for preliminary diagnosis.</a:t>
            </a:r>
            <a:endParaRPr sz="1000" dirty="0">
              <a:solidFill>
                <a:schemeClr val="bg1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4" name="Google Shape;894;p26"/>
          <p:cNvSpPr/>
          <p:nvPr/>
        </p:nvSpPr>
        <p:spPr>
          <a:xfrm>
            <a:off x="3885558" y="3594321"/>
            <a:ext cx="107928" cy="80946"/>
          </a:xfrm>
          <a:prstGeom prst="triangle">
            <a:avLst>
              <a:gd name="adj" fmla="val 50000"/>
            </a:avLst>
          </a:prstGeom>
          <a:solidFill>
            <a:srgbClr val="54B0DF"/>
          </a:solidFill>
          <a:ln>
            <a:solidFill>
              <a:srgbClr val="54B0D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bg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5" name="Google Shape;895;p26"/>
          <p:cNvSpPr/>
          <p:nvPr/>
        </p:nvSpPr>
        <p:spPr>
          <a:xfrm rot="-711057">
            <a:off x="822911" y="2972399"/>
            <a:ext cx="1620031" cy="69019"/>
          </a:xfrm>
          <a:prstGeom prst="roundRect">
            <a:avLst>
              <a:gd name="adj" fmla="val 50000"/>
            </a:avLst>
          </a:prstGeom>
          <a:solidFill>
            <a:srgbClr val="54B0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7" name="Google Shape;897;p26"/>
          <p:cNvSpPr/>
          <p:nvPr/>
        </p:nvSpPr>
        <p:spPr>
          <a:xfrm>
            <a:off x="1290565" y="1479246"/>
            <a:ext cx="2178267" cy="843637"/>
          </a:xfrm>
          <a:prstGeom prst="roundRect">
            <a:avLst>
              <a:gd name="adj" fmla="val 4485"/>
            </a:avLst>
          </a:prstGeom>
          <a:solidFill>
            <a:srgbClr val="54B0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4B0D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4B0D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4B0D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4B0D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4B0D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4B0D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4B0D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8" name="Google Shape;898;p26"/>
          <p:cNvSpPr txBox="1"/>
          <p:nvPr/>
        </p:nvSpPr>
        <p:spPr>
          <a:xfrm>
            <a:off x="1369440" y="2397059"/>
            <a:ext cx="2053870" cy="33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Data Cleaning &amp; EDA</a:t>
            </a:r>
            <a:endParaRPr sz="1000" dirty="0">
              <a:solidFill>
                <a:schemeClr val="bg1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9" name="Google Shape;899;p26"/>
          <p:cNvSpPr/>
          <p:nvPr/>
        </p:nvSpPr>
        <p:spPr>
          <a:xfrm rot="10800000">
            <a:off x="2342381" y="2317599"/>
            <a:ext cx="107928" cy="80946"/>
          </a:xfrm>
          <a:prstGeom prst="triangle">
            <a:avLst>
              <a:gd name="adj" fmla="val 50000"/>
            </a:avLst>
          </a:prstGeom>
          <a:solidFill>
            <a:srgbClr val="54B0DF"/>
          </a:solidFill>
          <a:ln>
            <a:solidFill>
              <a:srgbClr val="54B0D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4B0D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00" name="Google Shape;900;p26"/>
          <p:cNvSpPr txBox="1"/>
          <p:nvPr/>
        </p:nvSpPr>
        <p:spPr>
          <a:xfrm>
            <a:off x="1343630" y="1539797"/>
            <a:ext cx="2178268" cy="733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</a:pPr>
            <a:r>
              <a:rPr lang="en" sz="105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Compile Billboard Hot 100 chart data.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</a:pPr>
            <a:r>
              <a:rPr lang="en" sz="105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Gather audio feature data for  correspond</a:t>
            </a:r>
            <a:r>
              <a:rPr lang="en-US" sz="105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in</a:t>
            </a:r>
            <a:r>
              <a:rPr lang="en" sz="105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g songs from Spotify API.</a:t>
            </a:r>
          </a:p>
        </p:txBody>
      </p:sp>
      <p:sp>
        <p:nvSpPr>
          <p:cNvPr id="901" name="Google Shape;901;p26"/>
          <p:cNvSpPr/>
          <p:nvPr/>
        </p:nvSpPr>
        <p:spPr>
          <a:xfrm rot="19810524">
            <a:off x="2296769" y="2746834"/>
            <a:ext cx="192413" cy="192413"/>
          </a:xfrm>
          <a:prstGeom prst="ellipse">
            <a:avLst/>
          </a:prstGeom>
          <a:solidFill>
            <a:schemeClr val="bg1"/>
          </a:solidFill>
          <a:ln w="38100" cap="flat" cmpd="sng">
            <a:solidFill>
              <a:srgbClr val="54B0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" name="Google Shape;814;p20">
            <a:extLst>
              <a:ext uri="{FF2B5EF4-FFF2-40B4-BE49-F238E27FC236}">
                <a16:creationId xmlns:a16="http://schemas.microsoft.com/office/drawing/2014/main" id="{41B3F829-0A95-C541-8B0D-6A6E034C8A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84883"/>
            <a:ext cx="9143975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ITC Avant Garde Gothic LT" pitchFamily="2" charset="77"/>
              </a:rPr>
              <a:t>methodology</a:t>
            </a:r>
            <a:endParaRPr sz="3600" dirty="0">
              <a:latin typeface="ITC Avant Garde Gothic LT" pitchFamily="2" charset="77"/>
            </a:endParaRPr>
          </a:p>
        </p:txBody>
      </p:sp>
      <p:sp>
        <p:nvSpPr>
          <p:cNvPr id="32" name="Google Shape;887;p26">
            <a:extLst>
              <a:ext uri="{FF2B5EF4-FFF2-40B4-BE49-F238E27FC236}">
                <a16:creationId xmlns:a16="http://schemas.microsoft.com/office/drawing/2014/main" id="{B0E3603B-C17F-EA49-9A09-E109AE3618A6}"/>
              </a:ext>
            </a:extLst>
          </p:cNvPr>
          <p:cNvSpPr txBox="1"/>
          <p:nvPr/>
        </p:nvSpPr>
        <p:spPr>
          <a:xfrm>
            <a:off x="4445746" y="1523856"/>
            <a:ext cx="2000805" cy="749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Perform feature engineering to identify important features. 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Tune hyperparameters of best models.</a:t>
            </a:r>
            <a:endParaRPr sz="1000" dirty="0">
              <a:solidFill>
                <a:schemeClr val="bg1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4" name="Google Shape;879;p26">
            <a:extLst>
              <a:ext uri="{FF2B5EF4-FFF2-40B4-BE49-F238E27FC236}">
                <a16:creationId xmlns:a16="http://schemas.microsoft.com/office/drawing/2014/main" id="{07CC54D1-518B-6140-9B92-4B08C8570159}"/>
              </a:ext>
            </a:extLst>
          </p:cNvPr>
          <p:cNvSpPr txBox="1"/>
          <p:nvPr/>
        </p:nvSpPr>
        <p:spPr>
          <a:xfrm>
            <a:off x="5975032" y="3716458"/>
            <a:ext cx="2000806" cy="749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4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rgbClr val="54B0D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Identify best model and test to determine performance.</a:t>
            </a:r>
          </a:p>
          <a:p>
            <a:pPr marL="0" lvl="0" indent="0" rtl="0">
              <a:lnSpc>
                <a:spcPct val="114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rgbClr val="54B0D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Formulate recommendations.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 dirty="0">
              <a:solidFill>
                <a:srgbClr val="54B0D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3488271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3FD39ED5-E586-974E-9802-DD886D50E0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98051" y="1083385"/>
            <a:ext cx="6624702" cy="3676596"/>
          </a:xfrm>
          <a:prstGeom prst="rect">
            <a:avLst/>
          </a:prstGeom>
        </p:spPr>
      </p:pic>
      <p:sp>
        <p:nvSpPr>
          <p:cNvPr id="38" name="Google Shape;814;p20">
            <a:extLst>
              <a:ext uri="{FF2B5EF4-FFF2-40B4-BE49-F238E27FC236}">
                <a16:creationId xmlns:a16="http://schemas.microsoft.com/office/drawing/2014/main" id="{41B3F829-0A95-C541-8B0D-6A6E034C8A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84883"/>
            <a:ext cx="9143975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ITC Avant Garde Gothic LT" pitchFamily="2" charset="77"/>
              </a:rPr>
              <a:t>results</a:t>
            </a:r>
            <a:endParaRPr sz="3600" dirty="0">
              <a:latin typeface="ITC Avant Garde Gothic LT" pitchFamily="2" charset="77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70DC762-5BFD-6A48-8339-027D09A9068E}"/>
              </a:ext>
            </a:extLst>
          </p:cNvPr>
          <p:cNvGrpSpPr/>
          <p:nvPr/>
        </p:nvGrpSpPr>
        <p:grpSpPr>
          <a:xfrm>
            <a:off x="7851227" y="161255"/>
            <a:ext cx="1155513" cy="473908"/>
            <a:chOff x="822911" y="1708562"/>
            <a:chExt cx="7773796" cy="2574936"/>
          </a:xfrm>
        </p:grpSpPr>
        <p:sp>
          <p:nvSpPr>
            <p:cNvPr id="33" name="Google Shape;873;p26">
              <a:extLst>
                <a:ext uri="{FF2B5EF4-FFF2-40B4-BE49-F238E27FC236}">
                  <a16:creationId xmlns:a16="http://schemas.microsoft.com/office/drawing/2014/main" id="{73A5E732-910D-7D4D-B8EF-DE03C8981391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5" name="Google Shape;874;p26">
              <a:extLst>
                <a:ext uri="{FF2B5EF4-FFF2-40B4-BE49-F238E27FC236}">
                  <a16:creationId xmlns:a16="http://schemas.microsoft.com/office/drawing/2014/main" id="{50AEB733-71C6-F744-B895-7EB082E27361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6" name="Google Shape;876;p26">
              <a:extLst>
                <a:ext uri="{FF2B5EF4-FFF2-40B4-BE49-F238E27FC236}">
                  <a16:creationId xmlns:a16="http://schemas.microsoft.com/office/drawing/2014/main" id="{B3576A1E-54C6-D345-B571-C813CB9BA30B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7" name="Google Shape;881;p26">
              <a:extLst>
                <a:ext uri="{FF2B5EF4-FFF2-40B4-BE49-F238E27FC236}">
                  <a16:creationId xmlns:a16="http://schemas.microsoft.com/office/drawing/2014/main" id="{908F69FA-015E-3B42-824D-45426E2C36CC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9" name="Google Shape;883;p26">
              <a:extLst>
                <a:ext uri="{FF2B5EF4-FFF2-40B4-BE49-F238E27FC236}">
                  <a16:creationId xmlns:a16="http://schemas.microsoft.com/office/drawing/2014/main" id="{45189B74-5EFB-1745-8F94-77A129FB1039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0" name="Google Shape;888;p26">
              <a:extLst>
                <a:ext uri="{FF2B5EF4-FFF2-40B4-BE49-F238E27FC236}">
                  <a16:creationId xmlns:a16="http://schemas.microsoft.com/office/drawing/2014/main" id="{0892EF1D-B7FB-324A-9E9A-BFC81FF95B59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1" name="Google Shape;891;p26">
              <a:extLst>
                <a:ext uri="{FF2B5EF4-FFF2-40B4-BE49-F238E27FC236}">
                  <a16:creationId xmlns:a16="http://schemas.microsoft.com/office/drawing/2014/main" id="{4ABBC712-27B4-0342-A783-426C0B3C4E07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2" name="Google Shape;895;p26">
              <a:extLst>
                <a:ext uri="{FF2B5EF4-FFF2-40B4-BE49-F238E27FC236}">
                  <a16:creationId xmlns:a16="http://schemas.microsoft.com/office/drawing/2014/main" id="{8D547E62-380E-0445-AF3E-21EB7DD194D6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3746D71B-27C1-FC4A-A72E-9B0B1C8691F0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45" name="Google Shape;878;p26">
                <a:extLst>
                  <a:ext uri="{FF2B5EF4-FFF2-40B4-BE49-F238E27FC236}">
                    <a16:creationId xmlns:a16="http://schemas.microsoft.com/office/drawing/2014/main" id="{7E599C62-4E99-E649-AD26-89A5F8B15ECE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6" name="Google Shape;880;p26">
                <a:extLst>
                  <a:ext uri="{FF2B5EF4-FFF2-40B4-BE49-F238E27FC236}">
                    <a16:creationId xmlns:a16="http://schemas.microsoft.com/office/drawing/2014/main" id="{25EEB980-620C-C74D-B134-10AF5A5AF387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7" name="Google Shape;885;p26">
                <a:extLst>
                  <a:ext uri="{FF2B5EF4-FFF2-40B4-BE49-F238E27FC236}">
                    <a16:creationId xmlns:a16="http://schemas.microsoft.com/office/drawing/2014/main" id="{1F42EFB8-6793-A445-8FE7-45CBC5793D02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8" name="Google Shape;886;p26">
                <a:extLst>
                  <a:ext uri="{FF2B5EF4-FFF2-40B4-BE49-F238E27FC236}">
                    <a16:creationId xmlns:a16="http://schemas.microsoft.com/office/drawing/2014/main" id="{13D123A7-85DD-2B49-B822-8576B3BA0C07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9" name="Google Shape;892;p26">
                <a:extLst>
                  <a:ext uri="{FF2B5EF4-FFF2-40B4-BE49-F238E27FC236}">
                    <a16:creationId xmlns:a16="http://schemas.microsoft.com/office/drawing/2014/main" id="{E79DBC1A-8C99-B344-BE27-1A67D74E491E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0" name="Google Shape;894;p26">
                <a:extLst>
                  <a:ext uri="{FF2B5EF4-FFF2-40B4-BE49-F238E27FC236}">
                    <a16:creationId xmlns:a16="http://schemas.microsoft.com/office/drawing/2014/main" id="{55CE2BC6-44B3-B64E-BFE5-A1782C21FB23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1" name="Google Shape;897;p26">
                <a:extLst>
                  <a:ext uri="{FF2B5EF4-FFF2-40B4-BE49-F238E27FC236}">
                    <a16:creationId xmlns:a16="http://schemas.microsoft.com/office/drawing/2014/main" id="{9EB71DD3-C6B1-184C-A411-8F1607E1504F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2" name="Google Shape;899;p26">
                <a:extLst>
                  <a:ext uri="{FF2B5EF4-FFF2-40B4-BE49-F238E27FC236}">
                    <a16:creationId xmlns:a16="http://schemas.microsoft.com/office/drawing/2014/main" id="{6BBD0543-47E0-3D48-863C-9E3C5C99A660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44" name="Google Shape;901;p26">
              <a:extLst>
                <a:ext uri="{FF2B5EF4-FFF2-40B4-BE49-F238E27FC236}">
                  <a16:creationId xmlns:a16="http://schemas.microsoft.com/office/drawing/2014/main" id="{B566ED32-8EB6-4A44-AA81-10F3E2E9A33C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6564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C996D7DD-9044-9048-87D1-0823B6DD7AA1}"/>
              </a:ext>
            </a:extLst>
          </p:cNvPr>
          <p:cNvGrpSpPr/>
          <p:nvPr/>
        </p:nvGrpSpPr>
        <p:grpSpPr>
          <a:xfrm>
            <a:off x="298051" y="1083385"/>
            <a:ext cx="6678103" cy="3676596"/>
            <a:chOff x="298051" y="1083385"/>
            <a:chExt cx="6678103" cy="3676596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3FD39ED5-E586-974E-9802-DD886D50E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98051" y="1083385"/>
              <a:ext cx="6624702" cy="3676596"/>
            </a:xfrm>
            <a:prstGeom prst="rect">
              <a:avLst/>
            </a:prstGeom>
          </p:spPr>
        </p:pic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E27E761-7A07-AC43-9B27-4BB0FE975ED0}"/>
                </a:ext>
              </a:extLst>
            </p:cNvPr>
            <p:cNvCxnSpPr>
              <a:cxnSpLocks/>
              <a:endCxn id="31" idx="1"/>
            </p:cNvCxnSpPr>
            <p:nvPr/>
          </p:nvCxnSpPr>
          <p:spPr>
            <a:xfrm>
              <a:off x="6254217" y="2660073"/>
              <a:ext cx="721937" cy="0"/>
            </a:xfrm>
            <a:prstGeom prst="line">
              <a:avLst/>
            </a:prstGeom>
            <a:ln w="38100">
              <a:solidFill>
                <a:srgbClr val="54B0D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651AD135-D461-7C40-A86E-097E254C7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1883" y="1661020"/>
              <a:ext cx="0" cy="999053"/>
            </a:xfrm>
            <a:prstGeom prst="straightConnector1">
              <a:avLst/>
            </a:prstGeom>
            <a:ln w="38100">
              <a:solidFill>
                <a:srgbClr val="54B0D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Google Shape;814;p20">
            <a:extLst>
              <a:ext uri="{FF2B5EF4-FFF2-40B4-BE49-F238E27FC236}">
                <a16:creationId xmlns:a16="http://schemas.microsoft.com/office/drawing/2014/main" id="{41B3F829-0A95-C541-8B0D-6A6E034C8A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84883"/>
            <a:ext cx="9143975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ITC Avant Garde Gothic LT" pitchFamily="2" charset="77"/>
              </a:rPr>
              <a:t>results</a:t>
            </a:r>
            <a:endParaRPr sz="3600" dirty="0">
              <a:latin typeface="ITC Avant Garde Gothic LT" pitchFamily="2" charset="77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70DC762-5BFD-6A48-8339-027D09A9068E}"/>
              </a:ext>
            </a:extLst>
          </p:cNvPr>
          <p:cNvGrpSpPr/>
          <p:nvPr/>
        </p:nvGrpSpPr>
        <p:grpSpPr>
          <a:xfrm>
            <a:off x="7851227" y="161255"/>
            <a:ext cx="1155513" cy="473908"/>
            <a:chOff x="822911" y="1708562"/>
            <a:chExt cx="7773796" cy="2574936"/>
          </a:xfrm>
        </p:grpSpPr>
        <p:sp>
          <p:nvSpPr>
            <p:cNvPr id="33" name="Google Shape;873;p26">
              <a:extLst>
                <a:ext uri="{FF2B5EF4-FFF2-40B4-BE49-F238E27FC236}">
                  <a16:creationId xmlns:a16="http://schemas.microsoft.com/office/drawing/2014/main" id="{73A5E732-910D-7D4D-B8EF-DE03C8981391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5" name="Google Shape;874;p26">
              <a:extLst>
                <a:ext uri="{FF2B5EF4-FFF2-40B4-BE49-F238E27FC236}">
                  <a16:creationId xmlns:a16="http://schemas.microsoft.com/office/drawing/2014/main" id="{50AEB733-71C6-F744-B895-7EB082E27361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6" name="Google Shape;876;p26">
              <a:extLst>
                <a:ext uri="{FF2B5EF4-FFF2-40B4-BE49-F238E27FC236}">
                  <a16:creationId xmlns:a16="http://schemas.microsoft.com/office/drawing/2014/main" id="{B3576A1E-54C6-D345-B571-C813CB9BA30B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7" name="Google Shape;881;p26">
              <a:extLst>
                <a:ext uri="{FF2B5EF4-FFF2-40B4-BE49-F238E27FC236}">
                  <a16:creationId xmlns:a16="http://schemas.microsoft.com/office/drawing/2014/main" id="{908F69FA-015E-3B42-824D-45426E2C36CC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9" name="Google Shape;883;p26">
              <a:extLst>
                <a:ext uri="{FF2B5EF4-FFF2-40B4-BE49-F238E27FC236}">
                  <a16:creationId xmlns:a16="http://schemas.microsoft.com/office/drawing/2014/main" id="{45189B74-5EFB-1745-8F94-77A129FB1039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0" name="Google Shape;888;p26">
              <a:extLst>
                <a:ext uri="{FF2B5EF4-FFF2-40B4-BE49-F238E27FC236}">
                  <a16:creationId xmlns:a16="http://schemas.microsoft.com/office/drawing/2014/main" id="{0892EF1D-B7FB-324A-9E9A-BFC81FF95B59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1" name="Google Shape;891;p26">
              <a:extLst>
                <a:ext uri="{FF2B5EF4-FFF2-40B4-BE49-F238E27FC236}">
                  <a16:creationId xmlns:a16="http://schemas.microsoft.com/office/drawing/2014/main" id="{4ABBC712-27B4-0342-A783-426C0B3C4E07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2" name="Google Shape;895;p26">
              <a:extLst>
                <a:ext uri="{FF2B5EF4-FFF2-40B4-BE49-F238E27FC236}">
                  <a16:creationId xmlns:a16="http://schemas.microsoft.com/office/drawing/2014/main" id="{8D547E62-380E-0445-AF3E-21EB7DD194D6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3746D71B-27C1-FC4A-A72E-9B0B1C8691F0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45" name="Google Shape;878;p26">
                <a:extLst>
                  <a:ext uri="{FF2B5EF4-FFF2-40B4-BE49-F238E27FC236}">
                    <a16:creationId xmlns:a16="http://schemas.microsoft.com/office/drawing/2014/main" id="{7E599C62-4E99-E649-AD26-89A5F8B15ECE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6" name="Google Shape;880;p26">
                <a:extLst>
                  <a:ext uri="{FF2B5EF4-FFF2-40B4-BE49-F238E27FC236}">
                    <a16:creationId xmlns:a16="http://schemas.microsoft.com/office/drawing/2014/main" id="{25EEB980-620C-C74D-B134-10AF5A5AF387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7" name="Google Shape;885;p26">
                <a:extLst>
                  <a:ext uri="{FF2B5EF4-FFF2-40B4-BE49-F238E27FC236}">
                    <a16:creationId xmlns:a16="http://schemas.microsoft.com/office/drawing/2014/main" id="{1F42EFB8-6793-A445-8FE7-45CBC5793D02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8" name="Google Shape;886;p26">
                <a:extLst>
                  <a:ext uri="{FF2B5EF4-FFF2-40B4-BE49-F238E27FC236}">
                    <a16:creationId xmlns:a16="http://schemas.microsoft.com/office/drawing/2014/main" id="{13D123A7-85DD-2B49-B822-8576B3BA0C07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9" name="Google Shape;892;p26">
                <a:extLst>
                  <a:ext uri="{FF2B5EF4-FFF2-40B4-BE49-F238E27FC236}">
                    <a16:creationId xmlns:a16="http://schemas.microsoft.com/office/drawing/2014/main" id="{E79DBC1A-8C99-B344-BE27-1A67D74E491E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0" name="Google Shape;894;p26">
                <a:extLst>
                  <a:ext uri="{FF2B5EF4-FFF2-40B4-BE49-F238E27FC236}">
                    <a16:creationId xmlns:a16="http://schemas.microsoft.com/office/drawing/2014/main" id="{55CE2BC6-44B3-B64E-BFE5-A1782C21FB23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1" name="Google Shape;897;p26">
                <a:extLst>
                  <a:ext uri="{FF2B5EF4-FFF2-40B4-BE49-F238E27FC236}">
                    <a16:creationId xmlns:a16="http://schemas.microsoft.com/office/drawing/2014/main" id="{9EB71DD3-C6B1-184C-A411-8F1607E1504F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2" name="Google Shape;899;p26">
                <a:extLst>
                  <a:ext uri="{FF2B5EF4-FFF2-40B4-BE49-F238E27FC236}">
                    <a16:creationId xmlns:a16="http://schemas.microsoft.com/office/drawing/2014/main" id="{6BBD0543-47E0-3D48-863C-9E3C5C99A660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44" name="Google Shape;901;p26">
              <a:extLst>
                <a:ext uri="{FF2B5EF4-FFF2-40B4-BE49-F238E27FC236}">
                  <a16:creationId xmlns:a16="http://schemas.microsoft.com/office/drawing/2014/main" id="{B566ED32-8EB6-4A44-AA81-10F3E2E9A33C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1D48B182-BB9B-DB4A-B771-8F5EE403F745}"/>
              </a:ext>
            </a:extLst>
          </p:cNvPr>
          <p:cNvSpPr txBox="1"/>
          <p:nvPr/>
        </p:nvSpPr>
        <p:spPr>
          <a:xfrm>
            <a:off x="6976154" y="2398463"/>
            <a:ext cx="2037481" cy="52322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ITC Avant Garde Gothic Std Medi" panose="02000607030000020004" pitchFamily="2" charset="77"/>
              </a:rPr>
              <a:t>Danceability = Strongest feature </a:t>
            </a:r>
          </a:p>
        </p:txBody>
      </p:sp>
    </p:spTree>
    <p:extLst>
      <p:ext uri="{BB962C8B-B14F-4D97-AF65-F5344CB8AC3E}">
        <p14:creationId xmlns:p14="http://schemas.microsoft.com/office/powerpoint/2010/main" val="845891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C996D7DD-9044-9048-87D1-0823B6DD7AA1}"/>
              </a:ext>
            </a:extLst>
          </p:cNvPr>
          <p:cNvGrpSpPr/>
          <p:nvPr/>
        </p:nvGrpSpPr>
        <p:grpSpPr>
          <a:xfrm>
            <a:off x="298051" y="1083385"/>
            <a:ext cx="6678103" cy="3676596"/>
            <a:chOff x="298051" y="1083385"/>
            <a:chExt cx="6678103" cy="3676596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3FD39ED5-E586-974E-9802-DD886D50E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98051" y="1083385"/>
              <a:ext cx="6624702" cy="3676596"/>
            </a:xfrm>
            <a:prstGeom prst="rect">
              <a:avLst/>
            </a:prstGeom>
          </p:spPr>
        </p:pic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E27E761-7A07-AC43-9B27-4BB0FE975ED0}"/>
                </a:ext>
              </a:extLst>
            </p:cNvPr>
            <p:cNvCxnSpPr>
              <a:cxnSpLocks/>
              <a:endCxn id="31" idx="1"/>
            </p:cNvCxnSpPr>
            <p:nvPr/>
          </p:nvCxnSpPr>
          <p:spPr>
            <a:xfrm>
              <a:off x="6254217" y="2660073"/>
              <a:ext cx="721937" cy="0"/>
            </a:xfrm>
            <a:prstGeom prst="line">
              <a:avLst/>
            </a:prstGeom>
            <a:ln w="38100">
              <a:solidFill>
                <a:srgbClr val="54B0D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651AD135-D461-7C40-A86E-097E254C7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81883" y="1661020"/>
              <a:ext cx="0" cy="999053"/>
            </a:xfrm>
            <a:prstGeom prst="straightConnector1">
              <a:avLst/>
            </a:prstGeom>
            <a:ln w="38100">
              <a:solidFill>
                <a:srgbClr val="54B0D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Google Shape;814;p20">
            <a:extLst>
              <a:ext uri="{FF2B5EF4-FFF2-40B4-BE49-F238E27FC236}">
                <a16:creationId xmlns:a16="http://schemas.microsoft.com/office/drawing/2014/main" id="{41B3F829-0A95-C541-8B0D-6A6E034C8A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84883"/>
            <a:ext cx="9143975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ITC Avant Garde Gothic LT" pitchFamily="2" charset="77"/>
              </a:rPr>
              <a:t>results</a:t>
            </a:r>
            <a:endParaRPr sz="3600" dirty="0">
              <a:latin typeface="ITC Avant Garde Gothic LT" pitchFamily="2" charset="77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70DC762-5BFD-6A48-8339-027D09A9068E}"/>
              </a:ext>
            </a:extLst>
          </p:cNvPr>
          <p:cNvGrpSpPr/>
          <p:nvPr/>
        </p:nvGrpSpPr>
        <p:grpSpPr>
          <a:xfrm>
            <a:off x="7851227" y="161255"/>
            <a:ext cx="1155513" cy="473908"/>
            <a:chOff x="822911" y="1708562"/>
            <a:chExt cx="7773796" cy="2574936"/>
          </a:xfrm>
        </p:grpSpPr>
        <p:sp>
          <p:nvSpPr>
            <p:cNvPr id="33" name="Google Shape;873;p26">
              <a:extLst>
                <a:ext uri="{FF2B5EF4-FFF2-40B4-BE49-F238E27FC236}">
                  <a16:creationId xmlns:a16="http://schemas.microsoft.com/office/drawing/2014/main" id="{73A5E732-910D-7D4D-B8EF-DE03C8981391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5" name="Google Shape;874;p26">
              <a:extLst>
                <a:ext uri="{FF2B5EF4-FFF2-40B4-BE49-F238E27FC236}">
                  <a16:creationId xmlns:a16="http://schemas.microsoft.com/office/drawing/2014/main" id="{50AEB733-71C6-F744-B895-7EB082E27361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6" name="Google Shape;876;p26">
              <a:extLst>
                <a:ext uri="{FF2B5EF4-FFF2-40B4-BE49-F238E27FC236}">
                  <a16:creationId xmlns:a16="http://schemas.microsoft.com/office/drawing/2014/main" id="{B3576A1E-54C6-D345-B571-C813CB9BA30B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7" name="Google Shape;881;p26">
              <a:extLst>
                <a:ext uri="{FF2B5EF4-FFF2-40B4-BE49-F238E27FC236}">
                  <a16:creationId xmlns:a16="http://schemas.microsoft.com/office/drawing/2014/main" id="{908F69FA-015E-3B42-824D-45426E2C36CC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9" name="Google Shape;883;p26">
              <a:extLst>
                <a:ext uri="{FF2B5EF4-FFF2-40B4-BE49-F238E27FC236}">
                  <a16:creationId xmlns:a16="http://schemas.microsoft.com/office/drawing/2014/main" id="{45189B74-5EFB-1745-8F94-77A129FB1039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0" name="Google Shape;888;p26">
              <a:extLst>
                <a:ext uri="{FF2B5EF4-FFF2-40B4-BE49-F238E27FC236}">
                  <a16:creationId xmlns:a16="http://schemas.microsoft.com/office/drawing/2014/main" id="{0892EF1D-B7FB-324A-9E9A-BFC81FF95B59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1" name="Google Shape;891;p26">
              <a:extLst>
                <a:ext uri="{FF2B5EF4-FFF2-40B4-BE49-F238E27FC236}">
                  <a16:creationId xmlns:a16="http://schemas.microsoft.com/office/drawing/2014/main" id="{4ABBC712-27B4-0342-A783-426C0B3C4E07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2" name="Google Shape;895;p26">
              <a:extLst>
                <a:ext uri="{FF2B5EF4-FFF2-40B4-BE49-F238E27FC236}">
                  <a16:creationId xmlns:a16="http://schemas.microsoft.com/office/drawing/2014/main" id="{8D547E62-380E-0445-AF3E-21EB7DD194D6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3746D71B-27C1-FC4A-A72E-9B0B1C8691F0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45" name="Google Shape;878;p26">
                <a:extLst>
                  <a:ext uri="{FF2B5EF4-FFF2-40B4-BE49-F238E27FC236}">
                    <a16:creationId xmlns:a16="http://schemas.microsoft.com/office/drawing/2014/main" id="{7E599C62-4E99-E649-AD26-89A5F8B15ECE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6" name="Google Shape;880;p26">
                <a:extLst>
                  <a:ext uri="{FF2B5EF4-FFF2-40B4-BE49-F238E27FC236}">
                    <a16:creationId xmlns:a16="http://schemas.microsoft.com/office/drawing/2014/main" id="{25EEB980-620C-C74D-B134-10AF5A5AF387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7" name="Google Shape;885;p26">
                <a:extLst>
                  <a:ext uri="{FF2B5EF4-FFF2-40B4-BE49-F238E27FC236}">
                    <a16:creationId xmlns:a16="http://schemas.microsoft.com/office/drawing/2014/main" id="{1F42EFB8-6793-A445-8FE7-45CBC5793D02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8" name="Google Shape;886;p26">
                <a:extLst>
                  <a:ext uri="{FF2B5EF4-FFF2-40B4-BE49-F238E27FC236}">
                    <a16:creationId xmlns:a16="http://schemas.microsoft.com/office/drawing/2014/main" id="{13D123A7-85DD-2B49-B822-8576B3BA0C07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9" name="Google Shape;892;p26">
                <a:extLst>
                  <a:ext uri="{FF2B5EF4-FFF2-40B4-BE49-F238E27FC236}">
                    <a16:creationId xmlns:a16="http://schemas.microsoft.com/office/drawing/2014/main" id="{E79DBC1A-8C99-B344-BE27-1A67D74E491E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0" name="Google Shape;894;p26">
                <a:extLst>
                  <a:ext uri="{FF2B5EF4-FFF2-40B4-BE49-F238E27FC236}">
                    <a16:creationId xmlns:a16="http://schemas.microsoft.com/office/drawing/2014/main" id="{55CE2BC6-44B3-B64E-BFE5-A1782C21FB23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1" name="Google Shape;897;p26">
                <a:extLst>
                  <a:ext uri="{FF2B5EF4-FFF2-40B4-BE49-F238E27FC236}">
                    <a16:creationId xmlns:a16="http://schemas.microsoft.com/office/drawing/2014/main" id="{9EB71DD3-C6B1-184C-A411-8F1607E1504F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2" name="Google Shape;899;p26">
                <a:extLst>
                  <a:ext uri="{FF2B5EF4-FFF2-40B4-BE49-F238E27FC236}">
                    <a16:creationId xmlns:a16="http://schemas.microsoft.com/office/drawing/2014/main" id="{6BBD0543-47E0-3D48-863C-9E3C5C99A660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44" name="Google Shape;901;p26">
              <a:extLst>
                <a:ext uri="{FF2B5EF4-FFF2-40B4-BE49-F238E27FC236}">
                  <a16:creationId xmlns:a16="http://schemas.microsoft.com/office/drawing/2014/main" id="{B566ED32-8EB6-4A44-AA81-10F3E2E9A33C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53187DA-B5B7-7E40-A0E6-9927EABF9DDD}"/>
              </a:ext>
            </a:extLst>
          </p:cNvPr>
          <p:cNvCxnSpPr>
            <a:cxnSpLocks/>
          </p:cNvCxnSpPr>
          <p:nvPr/>
        </p:nvCxnSpPr>
        <p:spPr>
          <a:xfrm flipV="1">
            <a:off x="5701645" y="1908000"/>
            <a:ext cx="0" cy="1446334"/>
          </a:xfrm>
          <a:prstGeom prst="straightConnector1">
            <a:avLst/>
          </a:prstGeom>
          <a:ln w="38100">
            <a:solidFill>
              <a:srgbClr val="54B0D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D48B182-BB9B-DB4A-B771-8F5EE403F745}"/>
              </a:ext>
            </a:extLst>
          </p:cNvPr>
          <p:cNvSpPr txBox="1"/>
          <p:nvPr/>
        </p:nvSpPr>
        <p:spPr>
          <a:xfrm>
            <a:off x="6976154" y="2398463"/>
            <a:ext cx="2037481" cy="52322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CAFDB"/>
                </a:solidFill>
                <a:latin typeface="ITC Avant Garde Gothic Std Medi" panose="02000607030000020004" pitchFamily="2" charset="77"/>
              </a:rPr>
              <a:t>Danceability = Most predictive feature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69AC7D-9854-AA40-BBB0-D2CE11C52D73}"/>
              </a:ext>
            </a:extLst>
          </p:cNvPr>
          <p:cNvGrpSpPr/>
          <p:nvPr/>
        </p:nvGrpSpPr>
        <p:grpSpPr>
          <a:xfrm>
            <a:off x="2407123" y="3914776"/>
            <a:ext cx="2057970" cy="425449"/>
            <a:chOff x="2407123" y="3914776"/>
            <a:chExt cx="2057970" cy="425449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718286E-3F37-C341-B873-FE1013CA86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07123" y="4316286"/>
              <a:ext cx="1660877" cy="0"/>
            </a:xfrm>
            <a:prstGeom prst="straightConnector1">
              <a:avLst/>
            </a:prstGeom>
            <a:ln w="38100">
              <a:solidFill>
                <a:srgbClr val="D1605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BFB3B9D-49CB-DF4A-8FA5-6414F84123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68000" y="3914776"/>
              <a:ext cx="0" cy="425449"/>
            </a:xfrm>
            <a:prstGeom prst="line">
              <a:avLst/>
            </a:prstGeom>
            <a:ln w="38100">
              <a:solidFill>
                <a:srgbClr val="D160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7A048F9-AD5B-B14A-B003-F22E33684ADC}"/>
                </a:ext>
              </a:extLst>
            </p:cNvPr>
            <p:cNvCxnSpPr/>
            <p:nvPr/>
          </p:nvCxnSpPr>
          <p:spPr>
            <a:xfrm>
              <a:off x="4068000" y="3938400"/>
              <a:ext cx="397093" cy="0"/>
            </a:xfrm>
            <a:prstGeom prst="line">
              <a:avLst/>
            </a:prstGeom>
            <a:ln w="38100">
              <a:solidFill>
                <a:srgbClr val="D1605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233AC8D-467E-FA44-BD5F-3105A673AA35}"/>
              </a:ext>
            </a:extLst>
          </p:cNvPr>
          <p:cNvSpPr txBox="1"/>
          <p:nvPr/>
        </p:nvSpPr>
        <p:spPr>
          <a:xfrm>
            <a:off x="4465093" y="3354333"/>
            <a:ext cx="2313662" cy="95410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CAFDB"/>
                </a:solidFill>
                <a:latin typeface="ITC Avant Garde Gothic Std Medi" panose="02000607030000020004" pitchFamily="2" charset="77"/>
              </a:rPr>
              <a:t>1970’s song = 70% chance of top 10 hit</a:t>
            </a:r>
          </a:p>
          <a:p>
            <a:r>
              <a:rPr lang="en-US" dirty="0">
                <a:solidFill>
                  <a:srgbClr val="D0605E"/>
                </a:solidFill>
                <a:latin typeface="ITC Avant Garde Gothic Std Medi" panose="02000607030000020004" pitchFamily="2" charset="77"/>
              </a:rPr>
              <a:t>2010’s song = 20% chance of top 10 hit</a:t>
            </a:r>
          </a:p>
        </p:txBody>
      </p:sp>
    </p:spTree>
    <p:extLst>
      <p:ext uri="{BB962C8B-B14F-4D97-AF65-F5344CB8AC3E}">
        <p14:creationId xmlns:p14="http://schemas.microsoft.com/office/powerpoint/2010/main" val="199706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results</a:t>
            </a:r>
            <a:endParaRPr sz="3600" dirty="0">
              <a:latin typeface="ITC Avant Garde Gothic LT" pitchFamily="2" charset="77"/>
            </a:endParaRPr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348341" y="1022550"/>
            <a:ext cx="8566112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Logistic Regression Model optimized for best F-beta score (beta = 2)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9E5CC5E-06C7-0043-AFF6-665F9630D720}"/>
              </a:ext>
            </a:extLst>
          </p:cNvPr>
          <p:cNvGrpSpPr/>
          <p:nvPr/>
        </p:nvGrpSpPr>
        <p:grpSpPr>
          <a:xfrm>
            <a:off x="7851227" y="161255"/>
            <a:ext cx="1155513" cy="473908"/>
            <a:chOff x="822911" y="1708562"/>
            <a:chExt cx="7773796" cy="2574936"/>
          </a:xfrm>
        </p:grpSpPr>
        <p:sp>
          <p:nvSpPr>
            <p:cNvPr id="7" name="Google Shape;873;p26">
              <a:extLst>
                <a:ext uri="{FF2B5EF4-FFF2-40B4-BE49-F238E27FC236}">
                  <a16:creationId xmlns:a16="http://schemas.microsoft.com/office/drawing/2014/main" id="{EF70D769-3A5C-0D4F-841D-3519348D4F10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" name="Google Shape;874;p26">
              <a:extLst>
                <a:ext uri="{FF2B5EF4-FFF2-40B4-BE49-F238E27FC236}">
                  <a16:creationId xmlns:a16="http://schemas.microsoft.com/office/drawing/2014/main" id="{8D6A3043-4571-6A41-B00F-342534B81250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9" name="Google Shape;876;p26">
              <a:extLst>
                <a:ext uri="{FF2B5EF4-FFF2-40B4-BE49-F238E27FC236}">
                  <a16:creationId xmlns:a16="http://schemas.microsoft.com/office/drawing/2014/main" id="{E0894904-FF4A-174A-9933-0B33CB291C58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" name="Google Shape;881;p26">
              <a:extLst>
                <a:ext uri="{FF2B5EF4-FFF2-40B4-BE49-F238E27FC236}">
                  <a16:creationId xmlns:a16="http://schemas.microsoft.com/office/drawing/2014/main" id="{ED3B883A-EC00-614F-8722-3144990F054D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1" name="Google Shape;883;p26">
              <a:extLst>
                <a:ext uri="{FF2B5EF4-FFF2-40B4-BE49-F238E27FC236}">
                  <a16:creationId xmlns:a16="http://schemas.microsoft.com/office/drawing/2014/main" id="{392BCB4A-33C7-A648-B7CD-606CD9CFADC0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2" name="Google Shape;888;p26">
              <a:extLst>
                <a:ext uri="{FF2B5EF4-FFF2-40B4-BE49-F238E27FC236}">
                  <a16:creationId xmlns:a16="http://schemas.microsoft.com/office/drawing/2014/main" id="{90090A0D-C45B-D841-855E-7C68FE8844BB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3" name="Google Shape;891;p26">
              <a:extLst>
                <a:ext uri="{FF2B5EF4-FFF2-40B4-BE49-F238E27FC236}">
                  <a16:creationId xmlns:a16="http://schemas.microsoft.com/office/drawing/2014/main" id="{42526BF6-2683-0E4F-93F3-E09DEAE17E55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Google Shape;895;p26">
              <a:extLst>
                <a:ext uri="{FF2B5EF4-FFF2-40B4-BE49-F238E27FC236}">
                  <a16:creationId xmlns:a16="http://schemas.microsoft.com/office/drawing/2014/main" id="{0BEF34A4-6B93-4842-B65D-7551173E39C8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EB035DE-6ABE-C243-9C12-95ADEA792BFF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17" name="Google Shape;878;p26">
                <a:extLst>
                  <a:ext uri="{FF2B5EF4-FFF2-40B4-BE49-F238E27FC236}">
                    <a16:creationId xmlns:a16="http://schemas.microsoft.com/office/drawing/2014/main" id="{90DD3CA9-7F76-3249-83D0-1507CB3BC770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8" name="Google Shape;880;p26">
                <a:extLst>
                  <a:ext uri="{FF2B5EF4-FFF2-40B4-BE49-F238E27FC236}">
                    <a16:creationId xmlns:a16="http://schemas.microsoft.com/office/drawing/2014/main" id="{AC732740-7ECA-7745-89B8-7A40917E0CB1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9" name="Google Shape;885;p26">
                <a:extLst>
                  <a:ext uri="{FF2B5EF4-FFF2-40B4-BE49-F238E27FC236}">
                    <a16:creationId xmlns:a16="http://schemas.microsoft.com/office/drawing/2014/main" id="{25B59874-4C23-964E-8A9F-DD6C7492AFB7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0" name="Google Shape;886;p26">
                <a:extLst>
                  <a:ext uri="{FF2B5EF4-FFF2-40B4-BE49-F238E27FC236}">
                    <a16:creationId xmlns:a16="http://schemas.microsoft.com/office/drawing/2014/main" id="{46C755AC-34AA-9E48-9B6E-8756645D698A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1" name="Google Shape;892;p26">
                <a:extLst>
                  <a:ext uri="{FF2B5EF4-FFF2-40B4-BE49-F238E27FC236}">
                    <a16:creationId xmlns:a16="http://schemas.microsoft.com/office/drawing/2014/main" id="{46C54AA3-4135-D64B-BE72-0142E4728DC2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2" name="Google Shape;894;p26">
                <a:extLst>
                  <a:ext uri="{FF2B5EF4-FFF2-40B4-BE49-F238E27FC236}">
                    <a16:creationId xmlns:a16="http://schemas.microsoft.com/office/drawing/2014/main" id="{0F455759-ACE0-B34D-9883-8D4885A38D99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3" name="Google Shape;897;p26">
                <a:extLst>
                  <a:ext uri="{FF2B5EF4-FFF2-40B4-BE49-F238E27FC236}">
                    <a16:creationId xmlns:a16="http://schemas.microsoft.com/office/drawing/2014/main" id="{C7555C39-1A7D-E340-BDA8-D5FC3BD01A5D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4" name="Google Shape;899;p26">
                <a:extLst>
                  <a:ext uri="{FF2B5EF4-FFF2-40B4-BE49-F238E27FC236}">
                    <a16:creationId xmlns:a16="http://schemas.microsoft.com/office/drawing/2014/main" id="{051ADE38-9B60-C94D-917C-245AB1CAFD4C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16" name="Google Shape;901;p26">
              <a:extLst>
                <a:ext uri="{FF2B5EF4-FFF2-40B4-BE49-F238E27FC236}">
                  <a16:creationId xmlns:a16="http://schemas.microsoft.com/office/drawing/2014/main" id="{47CBC8FC-60DE-DB4E-878D-7534270BA658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7348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results</a:t>
            </a:r>
            <a:endParaRPr sz="3600" dirty="0">
              <a:latin typeface="ITC Avant Garde Gothic LT" pitchFamily="2" charset="77"/>
            </a:endParaRPr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348341" y="1022550"/>
            <a:ext cx="8566112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Logistic Regression Model optimized for best F-beta score (beta = 2)</a:t>
            </a:r>
          </a:p>
          <a:p>
            <a:pPr marL="533400" lvl="1" indent="0">
              <a:spcBef>
                <a:spcPts val="600"/>
              </a:spcBef>
              <a:buNone/>
            </a:pPr>
            <a:endParaRPr lang="en-US" sz="1800" dirty="0">
              <a:latin typeface="ITC Avant Garde Gothic Std Medi" panose="02000607030000020004" pitchFamily="2" charset="77"/>
            </a:endParaRPr>
          </a:p>
          <a:p>
            <a:pPr marL="533400" lvl="1" indent="0">
              <a:spcBef>
                <a:spcPts val="600"/>
              </a:spcBef>
              <a:buNone/>
            </a:pPr>
            <a:r>
              <a:rPr lang="en-US" sz="5600" dirty="0">
                <a:latin typeface="ITC Avant Garde Gothic Std Medi" panose="02000607030000020004" pitchFamily="2" charset="77"/>
              </a:rPr>
              <a:t>F-beta = </a:t>
            </a:r>
            <a:r>
              <a:rPr lang="en-US" sz="5600" dirty="0">
                <a:latin typeface="ITC Avant Garde Gothic LT" pitchFamily="2" charset="77"/>
              </a:rPr>
              <a:t>0.58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9E5CC5E-06C7-0043-AFF6-665F9630D720}"/>
              </a:ext>
            </a:extLst>
          </p:cNvPr>
          <p:cNvGrpSpPr/>
          <p:nvPr/>
        </p:nvGrpSpPr>
        <p:grpSpPr>
          <a:xfrm>
            <a:off x="7851227" y="161255"/>
            <a:ext cx="1155513" cy="473908"/>
            <a:chOff x="822911" y="1708562"/>
            <a:chExt cx="7773796" cy="2574936"/>
          </a:xfrm>
        </p:grpSpPr>
        <p:sp>
          <p:nvSpPr>
            <p:cNvPr id="7" name="Google Shape;873;p26">
              <a:extLst>
                <a:ext uri="{FF2B5EF4-FFF2-40B4-BE49-F238E27FC236}">
                  <a16:creationId xmlns:a16="http://schemas.microsoft.com/office/drawing/2014/main" id="{EF70D769-3A5C-0D4F-841D-3519348D4F10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" name="Google Shape;874;p26">
              <a:extLst>
                <a:ext uri="{FF2B5EF4-FFF2-40B4-BE49-F238E27FC236}">
                  <a16:creationId xmlns:a16="http://schemas.microsoft.com/office/drawing/2014/main" id="{8D6A3043-4571-6A41-B00F-342534B81250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9" name="Google Shape;876;p26">
              <a:extLst>
                <a:ext uri="{FF2B5EF4-FFF2-40B4-BE49-F238E27FC236}">
                  <a16:creationId xmlns:a16="http://schemas.microsoft.com/office/drawing/2014/main" id="{E0894904-FF4A-174A-9933-0B33CB291C58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" name="Google Shape;881;p26">
              <a:extLst>
                <a:ext uri="{FF2B5EF4-FFF2-40B4-BE49-F238E27FC236}">
                  <a16:creationId xmlns:a16="http://schemas.microsoft.com/office/drawing/2014/main" id="{ED3B883A-EC00-614F-8722-3144990F054D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1" name="Google Shape;883;p26">
              <a:extLst>
                <a:ext uri="{FF2B5EF4-FFF2-40B4-BE49-F238E27FC236}">
                  <a16:creationId xmlns:a16="http://schemas.microsoft.com/office/drawing/2014/main" id="{392BCB4A-33C7-A648-B7CD-606CD9CFADC0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2" name="Google Shape;888;p26">
              <a:extLst>
                <a:ext uri="{FF2B5EF4-FFF2-40B4-BE49-F238E27FC236}">
                  <a16:creationId xmlns:a16="http://schemas.microsoft.com/office/drawing/2014/main" id="{90090A0D-C45B-D841-855E-7C68FE8844BB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3" name="Google Shape;891;p26">
              <a:extLst>
                <a:ext uri="{FF2B5EF4-FFF2-40B4-BE49-F238E27FC236}">
                  <a16:creationId xmlns:a16="http://schemas.microsoft.com/office/drawing/2014/main" id="{42526BF6-2683-0E4F-93F3-E09DEAE17E55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Google Shape;895;p26">
              <a:extLst>
                <a:ext uri="{FF2B5EF4-FFF2-40B4-BE49-F238E27FC236}">
                  <a16:creationId xmlns:a16="http://schemas.microsoft.com/office/drawing/2014/main" id="{0BEF34A4-6B93-4842-B65D-7551173E39C8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EB035DE-6ABE-C243-9C12-95ADEA792BFF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17" name="Google Shape;878;p26">
                <a:extLst>
                  <a:ext uri="{FF2B5EF4-FFF2-40B4-BE49-F238E27FC236}">
                    <a16:creationId xmlns:a16="http://schemas.microsoft.com/office/drawing/2014/main" id="{90DD3CA9-7F76-3249-83D0-1507CB3BC770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8" name="Google Shape;880;p26">
                <a:extLst>
                  <a:ext uri="{FF2B5EF4-FFF2-40B4-BE49-F238E27FC236}">
                    <a16:creationId xmlns:a16="http://schemas.microsoft.com/office/drawing/2014/main" id="{AC732740-7ECA-7745-89B8-7A40917E0CB1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9" name="Google Shape;885;p26">
                <a:extLst>
                  <a:ext uri="{FF2B5EF4-FFF2-40B4-BE49-F238E27FC236}">
                    <a16:creationId xmlns:a16="http://schemas.microsoft.com/office/drawing/2014/main" id="{25B59874-4C23-964E-8A9F-DD6C7492AFB7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0" name="Google Shape;886;p26">
                <a:extLst>
                  <a:ext uri="{FF2B5EF4-FFF2-40B4-BE49-F238E27FC236}">
                    <a16:creationId xmlns:a16="http://schemas.microsoft.com/office/drawing/2014/main" id="{46C755AC-34AA-9E48-9B6E-8756645D698A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1" name="Google Shape;892;p26">
                <a:extLst>
                  <a:ext uri="{FF2B5EF4-FFF2-40B4-BE49-F238E27FC236}">
                    <a16:creationId xmlns:a16="http://schemas.microsoft.com/office/drawing/2014/main" id="{46C54AA3-4135-D64B-BE72-0142E4728DC2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2" name="Google Shape;894;p26">
                <a:extLst>
                  <a:ext uri="{FF2B5EF4-FFF2-40B4-BE49-F238E27FC236}">
                    <a16:creationId xmlns:a16="http://schemas.microsoft.com/office/drawing/2014/main" id="{0F455759-ACE0-B34D-9883-8D4885A38D99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3" name="Google Shape;897;p26">
                <a:extLst>
                  <a:ext uri="{FF2B5EF4-FFF2-40B4-BE49-F238E27FC236}">
                    <a16:creationId xmlns:a16="http://schemas.microsoft.com/office/drawing/2014/main" id="{C7555C39-1A7D-E340-BDA8-D5FC3BD01A5D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4" name="Google Shape;899;p26">
                <a:extLst>
                  <a:ext uri="{FF2B5EF4-FFF2-40B4-BE49-F238E27FC236}">
                    <a16:creationId xmlns:a16="http://schemas.microsoft.com/office/drawing/2014/main" id="{051ADE38-9B60-C94D-917C-245AB1CAFD4C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16" name="Google Shape;901;p26">
              <a:extLst>
                <a:ext uri="{FF2B5EF4-FFF2-40B4-BE49-F238E27FC236}">
                  <a16:creationId xmlns:a16="http://schemas.microsoft.com/office/drawing/2014/main" id="{47CBC8FC-60DE-DB4E-878D-7534270BA658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5875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recommendations</a:t>
            </a:r>
            <a:endParaRPr sz="3600" dirty="0">
              <a:latin typeface="ITC Avant Garde Gothic LT" pitchFamily="2" charset="77"/>
            </a:endParaRPr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348341" y="1022550"/>
            <a:ext cx="4506034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F-beta = 0.58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sz="1800" dirty="0">
                <a:latin typeface="ITC Avant Garde Gothic Std Medi" panose="02000607030000020004" pitchFamily="2" charset="77"/>
              </a:rPr>
              <a:t>High recall but poor precision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sz="1800" dirty="0">
                <a:latin typeface="ITC Avant Garde Gothic Std Medi" panose="02000607030000020004" pitchFamily="2" charset="77"/>
              </a:rPr>
              <a:t>Invest twice as much in songs with potential, aim to get 8 times as much profit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sz="1800" dirty="0">
                <a:latin typeface="ITC Avant Garde Gothic Std Medi" panose="02000607030000020004" pitchFamily="2" charset="77"/>
              </a:rPr>
              <a:t>Profit from top 10 songs outweighs loss from false predictions</a:t>
            </a:r>
          </a:p>
          <a:p>
            <a:pPr lvl="1">
              <a:spcBef>
                <a:spcPts val="600"/>
              </a:spcBef>
              <a:buChar char="▫"/>
            </a:pPr>
            <a:endParaRPr lang="en-US" sz="1800" dirty="0">
              <a:latin typeface="ITC Avant Garde Gothic Std Medi" panose="02000607030000020004" pitchFamily="2" charset="77"/>
            </a:endParaRPr>
          </a:p>
          <a:p>
            <a:pPr lvl="1">
              <a:spcBef>
                <a:spcPts val="600"/>
              </a:spcBef>
              <a:buChar char="▫"/>
            </a:pPr>
            <a:endParaRPr lang="en-US" sz="1800" dirty="0">
              <a:latin typeface="ITC Avant Garde Gothic Std Medi" panose="02000607030000020004" pitchFamily="2" charset="77"/>
            </a:endParaRPr>
          </a:p>
          <a:p>
            <a:pPr lvl="1">
              <a:spcBef>
                <a:spcPts val="600"/>
              </a:spcBef>
              <a:buChar char="▫"/>
            </a:pPr>
            <a:endParaRPr lang="en-US" sz="1800" dirty="0">
              <a:latin typeface="ITC Avant Garde Gothic Std Medi" panose="02000607030000020004" pitchFamily="2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9E5CC5E-06C7-0043-AFF6-665F9630D720}"/>
              </a:ext>
            </a:extLst>
          </p:cNvPr>
          <p:cNvGrpSpPr/>
          <p:nvPr/>
        </p:nvGrpSpPr>
        <p:grpSpPr>
          <a:xfrm>
            <a:off x="7851227" y="161255"/>
            <a:ext cx="1155513" cy="473908"/>
            <a:chOff x="822911" y="1708562"/>
            <a:chExt cx="7773796" cy="2574936"/>
          </a:xfrm>
        </p:grpSpPr>
        <p:sp>
          <p:nvSpPr>
            <p:cNvPr id="7" name="Google Shape;873;p26">
              <a:extLst>
                <a:ext uri="{FF2B5EF4-FFF2-40B4-BE49-F238E27FC236}">
                  <a16:creationId xmlns:a16="http://schemas.microsoft.com/office/drawing/2014/main" id="{EF70D769-3A5C-0D4F-841D-3519348D4F10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6BAEDB"/>
            </a:solidFill>
            <a:ln>
              <a:solidFill>
                <a:srgbClr val="6CAFDA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" name="Google Shape;874;p26">
              <a:extLst>
                <a:ext uri="{FF2B5EF4-FFF2-40B4-BE49-F238E27FC236}">
                  <a16:creationId xmlns:a16="http://schemas.microsoft.com/office/drawing/2014/main" id="{8D6A3043-4571-6A41-B00F-342534B81250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9" name="Google Shape;876;p26">
              <a:extLst>
                <a:ext uri="{FF2B5EF4-FFF2-40B4-BE49-F238E27FC236}">
                  <a16:creationId xmlns:a16="http://schemas.microsoft.com/office/drawing/2014/main" id="{E0894904-FF4A-174A-9933-0B33CB291C58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" name="Google Shape;881;p26">
              <a:extLst>
                <a:ext uri="{FF2B5EF4-FFF2-40B4-BE49-F238E27FC236}">
                  <a16:creationId xmlns:a16="http://schemas.microsoft.com/office/drawing/2014/main" id="{ED3B883A-EC00-614F-8722-3144990F054D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1" name="Google Shape;883;p26">
              <a:extLst>
                <a:ext uri="{FF2B5EF4-FFF2-40B4-BE49-F238E27FC236}">
                  <a16:creationId xmlns:a16="http://schemas.microsoft.com/office/drawing/2014/main" id="{392BCB4A-33C7-A648-B7CD-606CD9CFADC0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2" name="Google Shape;888;p26">
              <a:extLst>
                <a:ext uri="{FF2B5EF4-FFF2-40B4-BE49-F238E27FC236}">
                  <a16:creationId xmlns:a16="http://schemas.microsoft.com/office/drawing/2014/main" id="{90090A0D-C45B-D841-855E-7C68FE8844BB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3" name="Google Shape;891;p26">
              <a:extLst>
                <a:ext uri="{FF2B5EF4-FFF2-40B4-BE49-F238E27FC236}">
                  <a16:creationId xmlns:a16="http://schemas.microsoft.com/office/drawing/2014/main" id="{42526BF6-2683-0E4F-93F3-E09DEAE17E55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Google Shape;895;p26">
              <a:extLst>
                <a:ext uri="{FF2B5EF4-FFF2-40B4-BE49-F238E27FC236}">
                  <a16:creationId xmlns:a16="http://schemas.microsoft.com/office/drawing/2014/main" id="{0BEF34A4-6B93-4842-B65D-7551173E39C8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EB035DE-6ABE-C243-9C12-95ADEA792BFF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17" name="Google Shape;878;p26">
                <a:extLst>
                  <a:ext uri="{FF2B5EF4-FFF2-40B4-BE49-F238E27FC236}">
                    <a16:creationId xmlns:a16="http://schemas.microsoft.com/office/drawing/2014/main" id="{90DD3CA9-7F76-3249-83D0-1507CB3BC770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8" name="Google Shape;880;p26">
                <a:extLst>
                  <a:ext uri="{FF2B5EF4-FFF2-40B4-BE49-F238E27FC236}">
                    <a16:creationId xmlns:a16="http://schemas.microsoft.com/office/drawing/2014/main" id="{AC732740-7ECA-7745-89B8-7A40917E0CB1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9" name="Google Shape;885;p26">
                <a:extLst>
                  <a:ext uri="{FF2B5EF4-FFF2-40B4-BE49-F238E27FC236}">
                    <a16:creationId xmlns:a16="http://schemas.microsoft.com/office/drawing/2014/main" id="{25B59874-4C23-964E-8A9F-DD6C7492AFB7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0" name="Google Shape;886;p26">
                <a:extLst>
                  <a:ext uri="{FF2B5EF4-FFF2-40B4-BE49-F238E27FC236}">
                    <a16:creationId xmlns:a16="http://schemas.microsoft.com/office/drawing/2014/main" id="{46C755AC-34AA-9E48-9B6E-8756645D698A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1" name="Google Shape;892;p26">
                <a:extLst>
                  <a:ext uri="{FF2B5EF4-FFF2-40B4-BE49-F238E27FC236}">
                    <a16:creationId xmlns:a16="http://schemas.microsoft.com/office/drawing/2014/main" id="{46C54AA3-4135-D64B-BE72-0142E4728DC2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2" name="Google Shape;894;p26">
                <a:extLst>
                  <a:ext uri="{FF2B5EF4-FFF2-40B4-BE49-F238E27FC236}">
                    <a16:creationId xmlns:a16="http://schemas.microsoft.com/office/drawing/2014/main" id="{0F455759-ACE0-B34D-9883-8D4885A38D99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3" name="Google Shape;897;p26">
                <a:extLst>
                  <a:ext uri="{FF2B5EF4-FFF2-40B4-BE49-F238E27FC236}">
                    <a16:creationId xmlns:a16="http://schemas.microsoft.com/office/drawing/2014/main" id="{C7555C39-1A7D-E340-BDA8-D5FC3BD01A5D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4" name="Google Shape;899;p26">
                <a:extLst>
                  <a:ext uri="{FF2B5EF4-FFF2-40B4-BE49-F238E27FC236}">
                    <a16:creationId xmlns:a16="http://schemas.microsoft.com/office/drawing/2014/main" id="{051ADE38-9B60-C94D-917C-245AB1CAFD4C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16" name="Google Shape;901;p26">
              <a:extLst>
                <a:ext uri="{FF2B5EF4-FFF2-40B4-BE49-F238E27FC236}">
                  <a16:creationId xmlns:a16="http://schemas.microsoft.com/office/drawing/2014/main" id="{47CBC8FC-60DE-DB4E-878D-7534270BA658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5EC001E-AB07-814A-82ED-BEEC8A20EB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622217"/>
              </p:ext>
            </p:extLst>
          </p:nvPr>
        </p:nvGraphicFramePr>
        <p:xfrm>
          <a:off x="5977109" y="1310869"/>
          <a:ext cx="2448566" cy="2151144"/>
        </p:xfrm>
        <a:graphic>
          <a:graphicData uri="http://schemas.openxmlformats.org/drawingml/2006/table">
            <a:tbl>
              <a:tblPr firstRow="1" bandRow="1">
                <a:tableStyleId>{92F0BA68-0D92-4777-885C-2C4A9CBB3B3A}</a:tableStyleId>
              </a:tblPr>
              <a:tblGrid>
                <a:gridCol w="1224283">
                  <a:extLst>
                    <a:ext uri="{9D8B030D-6E8A-4147-A177-3AD203B41FA5}">
                      <a16:colId xmlns:a16="http://schemas.microsoft.com/office/drawing/2014/main" val="1705046744"/>
                    </a:ext>
                  </a:extLst>
                </a:gridCol>
                <a:gridCol w="1224283">
                  <a:extLst>
                    <a:ext uri="{9D8B030D-6E8A-4147-A177-3AD203B41FA5}">
                      <a16:colId xmlns:a16="http://schemas.microsoft.com/office/drawing/2014/main" val="518314690"/>
                    </a:ext>
                  </a:extLst>
                </a:gridCol>
              </a:tblGrid>
              <a:tr h="1075572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  <a:latin typeface="ITC Avant Garde Gothic Std Medi" panose="02000607030000020004" pitchFamily="2" charset="77"/>
                        </a:rPr>
                        <a:t>31</a:t>
                      </a:r>
                    </a:p>
                  </a:txBody>
                  <a:tcPr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A2C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  <a:latin typeface="ITC Avant Garde Gothic Std Medi" panose="02000607030000020004" pitchFamily="2" charset="77"/>
                        </a:rPr>
                        <a:t>50</a:t>
                      </a:r>
                    </a:p>
                  </a:txBody>
                  <a:tcPr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18A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780098"/>
                  </a:ext>
                </a:extLst>
              </a:tr>
              <a:tr h="1075572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  <a:latin typeface="ITC Avant Garde Gothic Std Medi" panose="02000607030000020004" pitchFamily="2" charset="77"/>
                        </a:rPr>
                        <a:t>3</a:t>
                      </a:r>
                    </a:p>
                  </a:txBody>
                  <a:tcPr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7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  <a:latin typeface="ITC Avant Garde Gothic Std Medi" panose="02000607030000020004" pitchFamily="2" charset="77"/>
                        </a:rPr>
                        <a:t>16</a:t>
                      </a:r>
                    </a:p>
                  </a:txBody>
                  <a:tcPr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C0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589167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94199DA1-FFC2-0643-942E-44972CC0F6E3}"/>
              </a:ext>
            </a:extLst>
          </p:cNvPr>
          <p:cNvGrpSpPr/>
          <p:nvPr/>
        </p:nvGrpSpPr>
        <p:grpSpPr>
          <a:xfrm>
            <a:off x="4779212" y="1579565"/>
            <a:ext cx="3633270" cy="2535204"/>
            <a:chOff x="5149196" y="1450969"/>
            <a:chExt cx="3633270" cy="253520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6108B93-8B86-D849-AAB4-75C41DB8B429}"/>
                </a:ext>
              </a:extLst>
            </p:cNvPr>
            <p:cNvSpPr txBox="1"/>
            <p:nvPr/>
          </p:nvSpPr>
          <p:spPr>
            <a:xfrm>
              <a:off x="6360286" y="3329677"/>
              <a:ext cx="12110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Drescher Grotesk BT SemiBold" panose="020D0604020203020B02" pitchFamily="34" charset="0"/>
                </a:rPr>
                <a:t>Not Top 10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6A3FEFE-4181-8648-AA29-E877E09852A2}"/>
                </a:ext>
              </a:extLst>
            </p:cNvPr>
            <p:cNvSpPr txBox="1"/>
            <p:nvPr/>
          </p:nvSpPr>
          <p:spPr>
            <a:xfrm>
              <a:off x="7571376" y="3327808"/>
              <a:ext cx="12110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Drescher Grotesk BT SemiBold" panose="020D0604020203020B02" pitchFamily="34" charset="0"/>
                </a:rPr>
                <a:t>Top 10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B0E382A-9D14-7B4D-8806-633B65CC43ED}"/>
                </a:ext>
              </a:extLst>
            </p:cNvPr>
            <p:cNvSpPr txBox="1"/>
            <p:nvPr/>
          </p:nvSpPr>
          <p:spPr>
            <a:xfrm>
              <a:off x="5149196" y="1450969"/>
              <a:ext cx="12110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rescher Grotesk BT SemiBold" panose="020D0604020203020B02" pitchFamily="34" charset="0"/>
                </a:rPr>
                <a:t>Not </a:t>
              </a:r>
            </a:p>
            <a:p>
              <a:pPr algn="r"/>
              <a:r>
                <a:rPr lang="en-US" sz="1600" dirty="0">
                  <a:solidFill>
                    <a:schemeClr val="bg1"/>
                  </a:solidFill>
                  <a:latin typeface="Drescher Grotesk BT SemiBold" panose="020D0604020203020B02" pitchFamily="34" charset="0"/>
                </a:rPr>
                <a:t>Top 10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937315E-70DC-2642-A09B-33E9D5150E61}"/>
                </a:ext>
              </a:extLst>
            </p:cNvPr>
            <p:cNvSpPr txBox="1"/>
            <p:nvPr/>
          </p:nvSpPr>
          <p:spPr>
            <a:xfrm>
              <a:off x="5532448" y="2626748"/>
              <a:ext cx="8278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chemeClr val="bg1"/>
                  </a:solidFill>
                  <a:latin typeface="Drescher Grotesk BT SemiBold" panose="020D0604020203020B02" pitchFamily="34" charset="0"/>
                </a:rPr>
                <a:t>Top 10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78089A4-BAD0-4946-9182-5CDF1B9BF3C0}"/>
                </a:ext>
              </a:extLst>
            </p:cNvPr>
            <p:cNvSpPr txBox="1"/>
            <p:nvPr/>
          </p:nvSpPr>
          <p:spPr>
            <a:xfrm>
              <a:off x="5224359" y="2161969"/>
              <a:ext cx="8278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b="1" dirty="0">
                  <a:solidFill>
                    <a:schemeClr val="bg1"/>
                  </a:solidFill>
                  <a:latin typeface="Drescher Grotesk BT SemiBold" panose="020D0604020203020B02" pitchFamily="34" charset="0"/>
                </a:rPr>
                <a:t>Actual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D23786-F0C6-9149-B6D4-423A7F3C6F1C}"/>
                </a:ext>
              </a:extLst>
            </p:cNvPr>
            <p:cNvSpPr txBox="1"/>
            <p:nvPr/>
          </p:nvSpPr>
          <p:spPr>
            <a:xfrm>
              <a:off x="7017498" y="3616841"/>
              <a:ext cx="10671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b="1" dirty="0">
                  <a:solidFill>
                    <a:schemeClr val="bg1"/>
                  </a:solidFill>
                  <a:latin typeface="Drescher Grotesk BT SemiBold" panose="020D0604020203020B02" pitchFamily="34" charset="0"/>
                </a:rPr>
                <a:t>Predicted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8458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Online Media 3" descr="Flask_App_Demo.mp4">
            <a:hlinkClick r:id="" action="ppaction://media"/>
            <a:extLst>
              <a:ext uri="{FF2B5EF4-FFF2-40B4-BE49-F238E27FC236}">
                <a16:creationId xmlns:a16="http://schemas.microsoft.com/office/drawing/2014/main" id="{0E2F563B-7FFA-9247-8F5F-064EBD2D57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47965" y="173788"/>
            <a:ext cx="4448070" cy="479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74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8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future work</a:t>
            </a:r>
            <a:endParaRPr sz="3600" dirty="0">
              <a:latin typeface="ITC Avant Garde Gothic LT" pitchFamily="2" charset="77"/>
            </a:endParaRPr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348341" y="1022550"/>
            <a:ext cx="8566112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Add more features to data set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Artist genre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Artist’s record label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Number of appearances on Spotify playlists</a:t>
            </a:r>
          </a:p>
          <a:p>
            <a:r>
              <a:rPr lang="en-US" dirty="0">
                <a:latin typeface="ITC Avant Garde Gothic Std Medi" panose="02000607030000020004" pitchFamily="2" charset="77"/>
              </a:rPr>
              <a:t>Narrow down data to 2000’s songs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360359E-295C-FA4F-B3B5-708C6D709BBE}"/>
              </a:ext>
            </a:extLst>
          </p:cNvPr>
          <p:cNvGrpSpPr/>
          <p:nvPr/>
        </p:nvGrpSpPr>
        <p:grpSpPr>
          <a:xfrm>
            <a:off x="7851227" y="161255"/>
            <a:ext cx="1155513" cy="473908"/>
            <a:chOff x="822911" y="1708562"/>
            <a:chExt cx="7773796" cy="2574936"/>
          </a:xfrm>
        </p:grpSpPr>
        <p:sp>
          <p:nvSpPr>
            <p:cNvPr id="26" name="Google Shape;873;p26">
              <a:extLst>
                <a:ext uri="{FF2B5EF4-FFF2-40B4-BE49-F238E27FC236}">
                  <a16:creationId xmlns:a16="http://schemas.microsoft.com/office/drawing/2014/main" id="{77A44599-EFED-4640-8348-71507F0474AA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6BAEDB"/>
            </a:solidFill>
            <a:ln>
              <a:solidFill>
                <a:srgbClr val="6CAFDA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7" name="Google Shape;874;p26">
              <a:extLst>
                <a:ext uri="{FF2B5EF4-FFF2-40B4-BE49-F238E27FC236}">
                  <a16:creationId xmlns:a16="http://schemas.microsoft.com/office/drawing/2014/main" id="{2F628A3E-EBDF-F74D-B699-D47EC0CCDD69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8" name="Google Shape;876;p26">
              <a:extLst>
                <a:ext uri="{FF2B5EF4-FFF2-40B4-BE49-F238E27FC236}">
                  <a16:creationId xmlns:a16="http://schemas.microsoft.com/office/drawing/2014/main" id="{5B0A4C11-3DC6-454E-88A0-BD999CCB2767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29" name="Google Shape;881;p26">
              <a:extLst>
                <a:ext uri="{FF2B5EF4-FFF2-40B4-BE49-F238E27FC236}">
                  <a16:creationId xmlns:a16="http://schemas.microsoft.com/office/drawing/2014/main" id="{F93A0A52-EB4E-9E48-8111-45922B854F91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0" name="Google Shape;883;p26">
              <a:extLst>
                <a:ext uri="{FF2B5EF4-FFF2-40B4-BE49-F238E27FC236}">
                  <a16:creationId xmlns:a16="http://schemas.microsoft.com/office/drawing/2014/main" id="{54C1A983-A861-F249-8073-2531153193FB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1" name="Google Shape;888;p26">
              <a:extLst>
                <a:ext uri="{FF2B5EF4-FFF2-40B4-BE49-F238E27FC236}">
                  <a16:creationId xmlns:a16="http://schemas.microsoft.com/office/drawing/2014/main" id="{4229D4D0-2DE0-AB4E-B3F8-EBA61241BCF1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2" name="Google Shape;891;p26">
              <a:extLst>
                <a:ext uri="{FF2B5EF4-FFF2-40B4-BE49-F238E27FC236}">
                  <a16:creationId xmlns:a16="http://schemas.microsoft.com/office/drawing/2014/main" id="{0A827857-25AC-3344-B1BB-FE986C260144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3" name="Google Shape;895;p26">
              <a:extLst>
                <a:ext uri="{FF2B5EF4-FFF2-40B4-BE49-F238E27FC236}">
                  <a16:creationId xmlns:a16="http://schemas.microsoft.com/office/drawing/2014/main" id="{FEB6A557-04FC-2848-95E6-710FE9C75CC7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B6D6B68-C421-9142-91D4-A546A0383871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36" name="Google Shape;878;p26">
                <a:extLst>
                  <a:ext uri="{FF2B5EF4-FFF2-40B4-BE49-F238E27FC236}">
                    <a16:creationId xmlns:a16="http://schemas.microsoft.com/office/drawing/2014/main" id="{5D460FA0-61D8-1D48-843E-711DEB26A0C8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37" name="Google Shape;880;p26">
                <a:extLst>
                  <a:ext uri="{FF2B5EF4-FFF2-40B4-BE49-F238E27FC236}">
                    <a16:creationId xmlns:a16="http://schemas.microsoft.com/office/drawing/2014/main" id="{73277973-1062-6647-8CAB-6CEE255551E0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38" name="Google Shape;885;p26">
                <a:extLst>
                  <a:ext uri="{FF2B5EF4-FFF2-40B4-BE49-F238E27FC236}">
                    <a16:creationId xmlns:a16="http://schemas.microsoft.com/office/drawing/2014/main" id="{BF2E8F57-669E-4648-9217-CD01C931DF3A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39" name="Google Shape;886;p26">
                <a:extLst>
                  <a:ext uri="{FF2B5EF4-FFF2-40B4-BE49-F238E27FC236}">
                    <a16:creationId xmlns:a16="http://schemas.microsoft.com/office/drawing/2014/main" id="{F4C75477-5210-7146-9E62-221FF8CD05F9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0" name="Google Shape;892;p26">
                <a:extLst>
                  <a:ext uri="{FF2B5EF4-FFF2-40B4-BE49-F238E27FC236}">
                    <a16:creationId xmlns:a16="http://schemas.microsoft.com/office/drawing/2014/main" id="{6AEDB844-352F-6C46-B176-C85D9581BAF2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1" name="Google Shape;894;p26">
                <a:extLst>
                  <a:ext uri="{FF2B5EF4-FFF2-40B4-BE49-F238E27FC236}">
                    <a16:creationId xmlns:a16="http://schemas.microsoft.com/office/drawing/2014/main" id="{42BA4BC2-6298-2F4E-8637-9E92DE584778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2" name="Google Shape;897;p26">
                <a:extLst>
                  <a:ext uri="{FF2B5EF4-FFF2-40B4-BE49-F238E27FC236}">
                    <a16:creationId xmlns:a16="http://schemas.microsoft.com/office/drawing/2014/main" id="{468EB330-8F7B-5C44-AFC2-2F19E35B6437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3" name="Google Shape;899;p26">
                <a:extLst>
                  <a:ext uri="{FF2B5EF4-FFF2-40B4-BE49-F238E27FC236}">
                    <a16:creationId xmlns:a16="http://schemas.microsoft.com/office/drawing/2014/main" id="{F436ABE6-FC8C-144E-ADC5-A6F0A27167F1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35" name="Google Shape;901;p26">
              <a:extLst>
                <a:ext uri="{FF2B5EF4-FFF2-40B4-BE49-F238E27FC236}">
                  <a16:creationId xmlns:a16="http://schemas.microsoft.com/office/drawing/2014/main" id="{CF7EBC27-EFDC-AD45-996E-E627DC3C01D3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928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ACCEDE-6A4D-B941-8237-472F33372D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>
                <a:latin typeface="ITC Avant Garde Gothic LT" pitchFamily="2" charset="77"/>
              </a:rPr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ITC Avant Garde Gothic LT" pitchFamily="2" charset="77"/>
              </a:rPr>
              <a:t>introduction</a:t>
            </a:r>
            <a:endParaRPr sz="3600" dirty="0">
              <a:latin typeface="ITC Avant Garde Gothic LT" pitchFamily="2" charset="77"/>
            </a:endParaRPr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348341" y="1022550"/>
            <a:ext cx="565808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Motivation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sz="2000" dirty="0">
                <a:latin typeface="ITC Avant Garde Gothic Std Medi" panose="02000607030000020004" pitchFamily="2" charset="77"/>
              </a:rPr>
              <a:t>Optimize investments in artists to maximize chart success</a:t>
            </a:r>
            <a:endParaRPr sz="2000" dirty="0">
              <a:latin typeface="ITC Avant Garde Gothic Std Medi" panose="02000607030000020004" pitchFamily="2" charset="77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Objective</a:t>
            </a:r>
          </a:p>
          <a:p>
            <a:pPr lvl="1">
              <a:buChar char="▫"/>
            </a:pPr>
            <a:r>
              <a:rPr lang="en-US" sz="2000" dirty="0">
                <a:latin typeface="ITC Avant Garde Gothic Std Medi" panose="02000607030000020004" pitchFamily="2" charset="77"/>
              </a:rPr>
              <a:t>Analyze audio features of Billboard Hot 100 songs</a:t>
            </a:r>
          </a:p>
          <a:p>
            <a:pPr lvl="1">
              <a:buChar char="▫"/>
            </a:pPr>
            <a:r>
              <a:rPr lang="en-US" sz="2000" dirty="0">
                <a:latin typeface="ITC Avant Garde Gothic Std Medi" panose="02000607030000020004" pitchFamily="2" charset="77"/>
              </a:rPr>
              <a:t>Develop model to determine ideal song elements for a top 10 song</a:t>
            </a:r>
            <a:endParaRPr sz="2000" dirty="0">
              <a:latin typeface="ITC Avant Garde Gothic Std Medi" panose="02000607030000020004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F47E92-57A7-8047-8518-31699222B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92" y="612967"/>
            <a:ext cx="3072266" cy="368671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appendix</a:t>
            </a:r>
            <a:endParaRPr sz="3600" dirty="0">
              <a:latin typeface="ITC Avant Garde Gothic LT" pitchFamily="2" charset="77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CC94309-60D9-FC47-8E57-53C8C6E4CBBD}"/>
              </a:ext>
            </a:extLst>
          </p:cNvPr>
          <p:cNvGrpSpPr/>
          <p:nvPr/>
        </p:nvGrpSpPr>
        <p:grpSpPr>
          <a:xfrm>
            <a:off x="5153985" y="1077777"/>
            <a:ext cx="3851494" cy="2448255"/>
            <a:chOff x="4243079" y="1077777"/>
            <a:chExt cx="4224054" cy="2685078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7AF3894-347A-3F4F-97EE-C81D3CA56FE0}"/>
                </a:ext>
              </a:extLst>
            </p:cNvPr>
            <p:cNvSpPr/>
            <p:nvPr/>
          </p:nvSpPr>
          <p:spPr>
            <a:xfrm>
              <a:off x="4243079" y="1077777"/>
              <a:ext cx="4224054" cy="26850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3563F95F-F4FC-2942-8505-53ED161DF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50847" y="1130074"/>
              <a:ext cx="4174828" cy="2631957"/>
            </a:xfrm>
            <a:prstGeom prst="rect">
              <a:avLst/>
            </a:prstGeom>
          </p:spPr>
        </p:pic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77CA84D7-FCDB-0240-A409-4E3B4F642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03" y="1124910"/>
            <a:ext cx="2174784" cy="1977823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9F66B4B-3825-644F-8395-A2A6872B86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6818" y="3150418"/>
            <a:ext cx="4052024" cy="233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08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appendix</a:t>
            </a:r>
            <a:endParaRPr sz="3600" dirty="0">
              <a:latin typeface="ITC Avant Garde Gothic LT" pitchFamily="2" charset="7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714C2FA-6236-B14A-800E-1E1AD4E45165}"/>
              </a:ext>
            </a:extLst>
          </p:cNvPr>
          <p:cNvGrpSpPr/>
          <p:nvPr/>
        </p:nvGrpSpPr>
        <p:grpSpPr>
          <a:xfrm>
            <a:off x="2623982" y="1111753"/>
            <a:ext cx="3408427" cy="3364353"/>
            <a:chOff x="2623982" y="1111753"/>
            <a:chExt cx="3408427" cy="336435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A7359EF-67D8-8E4F-95F8-F0EA155639CA}"/>
                </a:ext>
              </a:extLst>
            </p:cNvPr>
            <p:cNvSpPr/>
            <p:nvPr/>
          </p:nvSpPr>
          <p:spPr>
            <a:xfrm>
              <a:off x="2624788" y="1111753"/>
              <a:ext cx="3407621" cy="335499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CDEB354-DF89-964C-A912-D7F90ABB7B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3982" y="1124909"/>
              <a:ext cx="3369214" cy="3351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5120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project scope</a:t>
            </a:r>
            <a:endParaRPr sz="3600" dirty="0">
              <a:latin typeface="ITC Avant Garde Gothic LT" pitchFamily="2" charset="77"/>
            </a:endParaRPr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348341" y="1022550"/>
            <a:ext cx="5588002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Primary metric - </a:t>
            </a:r>
            <a:r>
              <a:rPr lang="en-US" b="1" dirty="0">
                <a:latin typeface="ITC Avant Garde Gothic LT" pitchFamily="2" charset="77"/>
              </a:rPr>
              <a:t>Recall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sz="2000" dirty="0">
                <a:latin typeface="ITC Avant Garde Gothic Std Medi" panose="02000607030000020004" pitchFamily="2" charset="77"/>
              </a:rPr>
              <a:t>Labels invest in many artists, hoping to earn big profits on a select few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sz="2000" dirty="0">
                <a:latin typeface="ITC Avant Garde Gothic Std Medi" panose="02000607030000020004" pitchFamily="2" charset="77"/>
              </a:rPr>
              <a:t>Estimate: Top 10 songs earn 8 times as much as songs outside of the top 10</a:t>
            </a:r>
            <a:endParaRPr sz="2000" dirty="0">
              <a:latin typeface="ITC Avant Garde Gothic Std Medi" panose="02000607030000020004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F47E92-57A7-8047-8518-31699222B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992" y="612967"/>
            <a:ext cx="3072266" cy="368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121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>
            <a:extLst>
              <a:ext uri="{FF2B5EF4-FFF2-40B4-BE49-F238E27FC236}">
                <a16:creationId xmlns:a16="http://schemas.microsoft.com/office/drawing/2014/main" id="{F6FAE917-1C6F-2B4D-A83B-7A00BE732168}"/>
              </a:ext>
            </a:extLst>
          </p:cNvPr>
          <p:cNvSpPr/>
          <p:nvPr/>
        </p:nvSpPr>
        <p:spPr>
          <a:xfrm rot="10800000">
            <a:off x="1290566" y="1479247"/>
            <a:ext cx="2178267" cy="919299"/>
          </a:xfrm>
          <a:custGeom>
            <a:avLst/>
            <a:gdLst>
              <a:gd name="connsiteX0" fmla="*/ 2140430 w 2178267"/>
              <a:gd name="connsiteY0" fmla="*/ 919299 h 919299"/>
              <a:gd name="connsiteX1" fmla="*/ 37837 w 2178267"/>
              <a:gd name="connsiteY1" fmla="*/ 919299 h 919299"/>
              <a:gd name="connsiteX2" fmla="*/ 0 w 2178267"/>
              <a:gd name="connsiteY2" fmla="*/ 881462 h 919299"/>
              <a:gd name="connsiteX3" fmla="*/ 0 w 2178267"/>
              <a:gd name="connsiteY3" fmla="*/ 113499 h 919299"/>
              <a:gd name="connsiteX4" fmla="*/ 37837 w 2178267"/>
              <a:gd name="connsiteY4" fmla="*/ 75662 h 919299"/>
              <a:gd name="connsiteX5" fmla="*/ 1022046 w 2178267"/>
              <a:gd name="connsiteY5" fmla="*/ 75662 h 919299"/>
              <a:gd name="connsiteX6" fmla="*/ 1072487 w 2178267"/>
              <a:gd name="connsiteY6" fmla="*/ 0 h 919299"/>
              <a:gd name="connsiteX7" fmla="*/ 1122928 w 2178267"/>
              <a:gd name="connsiteY7" fmla="*/ 75662 h 919299"/>
              <a:gd name="connsiteX8" fmla="*/ 2140430 w 2178267"/>
              <a:gd name="connsiteY8" fmla="*/ 75662 h 919299"/>
              <a:gd name="connsiteX9" fmla="*/ 2178267 w 2178267"/>
              <a:gd name="connsiteY9" fmla="*/ 113499 h 919299"/>
              <a:gd name="connsiteX10" fmla="*/ 2178267 w 2178267"/>
              <a:gd name="connsiteY10" fmla="*/ 881462 h 919299"/>
              <a:gd name="connsiteX11" fmla="*/ 2140430 w 2178267"/>
              <a:gd name="connsiteY11" fmla="*/ 919299 h 91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178267" h="919299">
                <a:moveTo>
                  <a:pt x="2140430" y="919299"/>
                </a:moveTo>
                <a:lnTo>
                  <a:pt x="37837" y="919299"/>
                </a:lnTo>
                <a:cubicBezTo>
                  <a:pt x="16940" y="919299"/>
                  <a:pt x="0" y="902359"/>
                  <a:pt x="0" y="881462"/>
                </a:cubicBezTo>
                <a:lnTo>
                  <a:pt x="0" y="113499"/>
                </a:lnTo>
                <a:cubicBezTo>
                  <a:pt x="0" y="92602"/>
                  <a:pt x="16940" y="75662"/>
                  <a:pt x="37837" y="75662"/>
                </a:cubicBezTo>
                <a:lnTo>
                  <a:pt x="1022046" y="75662"/>
                </a:lnTo>
                <a:lnTo>
                  <a:pt x="1072487" y="0"/>
                </a:lnTo>
                <a:lnTo>
                  <a:pt x="1122928" y="75662"/>
                </a:lnTo>
                <a:lnTo>
                  <a:pt x="2140430" y="75662"/>
                </a:lnTo>
                <a:cubicBezTo>
                  <a:pt x="2161327" y="75662"/>
                  <a:pt x="2178267" y="92602"/>
                  <a:pt x="2178267" y="113499"/>
                </a:cubicBezTo>
                <a:lnTo>
                  <a:pt x="2178267" y="881462"/>
                </a:lnTo>
                <a:cubicBezTo>
                  <a:pt x="2178267" y="902359"/>
                  <a:pt x="2161327" y="919299"/>
                  <a:pt x="2140430" y="919299"/>
                </a:cubicBezTo>
                <a:close/>
              </a:path>
            </a:pathLst>
          </a:custGeom>
          <a:solidFill>
            <a:srgbClr val="54B0DF"/>
          </a:solidFill>
          <a:ln w="38100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4B0D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F585D99-F541-3D4A-997F-233DB2364D78}"/>
              </a:ext>
            </a:extLst>
          </p:cNvPr>
          <p:cNvGrpSpPr/>
          <p:nvPr/>
        </p:nvGrpSpPr>
        <p:grpSpPr>
          <a:xfrm>
            <a:off x="6976677" y="2806784"/>
            <a:ext cx="1725998" cy="366475"/>
            <a:chOff x="6976677" y="2806784"/>
            <a:chExt cx="1725998" cy="366475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C20BEE9-ECBB-7D46-9270-00AB901561AA}"/>
                </a:ext>
              </a:extLst>
            </p:cNvPr>
            <p:cNvCxnSpPr>
              <a:cxnSpLocks/>
              <a:stCxn id="873" idx="1"/>
            </p:cNvCxnSpPr>
            <p:nvPr/>
          </p:nvCxnSpPr>
          <p:spPr>
            <a:xfrm flipV="1">
              <a:off x="6993942" y="2806784"/>
              <a:ext cx="1708733" cy="366475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3" name="Google Shape;873;p26"/>
            <p:cNvSpPr/>
            <p:nvPr/>
          </p:nvSpPr>
          <p:spPr>
            <a:xfrm rot="-711057">
              <a:off x="6976677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874" name="Google Shape;874;p26"/>
          <p:cNvSpPr/>
          <p:nvPr/>
        </p:nvSpPr>
        <p:spPr>
          <a:xfrm rot="711057" flipH="1">
            <a:off x="5435971" y="2972399"/>
            <a:ext cx="1620031" cy="69019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76" name="Google Shape;876;p26"/>
          <p:cNvSpPr/>
          <p:nvPr/>
        </p:nvSpPr>
        <p:spPr>
          <a:xfrm rot="19810524">
            <a:off x="6852687" y="3074718"/>
            <a:ext cx="192413" cy="192413"/>
          </a:xfrm>
          <a:prstGeom prst="ellipse">
            <a:avLst/>
          </a:prstGeom>
          <a:solidFill>
            <a:srgbClr val="54B0DF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77" name="Google Shape;877;p26"/>
          <p:cNvSpPr txBox="1"/>
          <p:nvPr/>
        </p:nvSpPr>
        <p:spPr>
          <a:xfrm>
            <a:off x="6225540" y="3272001"/>
            <a:ext cx="1510336" cy="33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Finalize &amp; Test Model</a:t>
            </a:r>
            <a:endParaRPr sz="1000" dirty="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78" name="Google Shape;878;p26"/>
          <p:cNvSpPr/>
          <p:nvPr/>
        </p:nvSpPr>
        <p:spPr>
          <a:xfrm>
            <a:off x="5921968" y="3671848"/>
            <a:ext cx="2053870" cy="843637"/>
          </a:xfrm>
          <a:prstGeom prst="roundRect">
            <a:avLst>
              <a:gd name="adj" fmla="val 4485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79" name="Google Shape;879;p26"/>
          <p:cNvSpPr txBox="1"/>
          <p:nvPr/>
        </p:nvSpPr>
        <p:spPr>
          <a:xfrm>
            <a:off x="5975032" y="3716458"/>
            <a:ext cx="2000806" cy="749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4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rgbClr val="54B0D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Identify best model and test to determine performance.</a:t>
            </a:r>
          </a:p>
          <a:p>
            <a:pPr marL="0" lvl="0" indent="0" rtl="0">
              <a:lnSpc>
                <a:spcPct val="114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rgbClr val="54B0D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Formulate recommendations.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 dirty="0">
              <a:solidFill>
                <a:srgbClr val="54B0D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80" name="Google Shape;880;p26"/>
          <p:cNvSpPr/>
          <p:nvPr/>
        </p:nvSpPr>
        <p:spPr>
          <a:xfrm>
            <a:off x="6894939" y="3594321"/>
            <a:ext cx="107928" cy="80946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81" name="Google Shape;881;p26"/>
          <p:cNvSpPr/>
          <p:nvPr/>
        </p:nvSpPr>
        <p:spPr>
          <a:xfrm rot="-711057">
            <a:off x="3899789" y="2972399"/>
            <a:ext cx="1620031" cy="69019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grpSp>
        <p:nvGrpSpPr>
          <p:cNvPr id="882" name="Google Shape;882;p26"/>
          <p:cNvGrpSpPr/>
          <p:nvPr/>
        </p:nvGrpSpPr>
        <p:grpSpPr>
          <a:xfrm>
            <a:off x="4419278" y="1479246"/>
            <a:ext cx="2053870" cy="1460001"/>
            <a:chOff x="4419278" y="1479246"/>
            <a:chExt cx="2053870" cy="1460001"/>
          </a:xfrm>
        </p:grpSpPr>
        <p:sp>
          <p:nvSpPr>
            <p:cNvPr id="883" name="Google Shape;883;p26"/>
            <p:cNvSpPr/>
            <p:nvPr/>
          </p:nvSpPr>
          <p:spPr>
            <a:xfrm rot="-1789476">
              <a:off x="5349997" y="2746834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84" name="Google Shape;884;p26"/>
            <p:cNvSpPr txBox="1"/>
            <p:nvPr/>
          </p:nvSpPr>
          <p:spPr>
            <a:xfrm>
              <a:off x="4693920" y="2397059"/>
              <a:ext cx="1531620" cy="3309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 dirty="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rPr>
                <a:t>Refining Promising Models</a:t>
              </a:r>
              <a:endParaRPr sz="100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85" name="Google Shape;885;p26"/>
            <p:cNvSpPr/>
            <p:nvPr/>
          </p:nvSpPr>
          <p:spPr>
            <a:xfrm>
              <a:off x="4419278" y="1479246"/>
              <a:ext cx="2053870" cy="843637"/>
            </a:xfrm>
            <a:prstGeom prst="roundRect">
              <a:avLst>
                <a:gd name="adj" fmla="val 4485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86" name="Google Shape;886;p26"/>
            <p:cNvSpPr/>
            <p:nvPr/>
          </p:nvSpPr>
          <p:spPr>
            <a:xfrm rot="10800000">
              <a:off x="5392219" y="2317599"/>
              <a:ext cx="107928" cy="80946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887" name="Google Shape;887;p26"/>
            <p:cNvSpPr txBox="1"/>
            <p:nvPr/>
          </p:nvSpPr>
          <p:spPr>
            <a:xfrm>
              <a:off x="4445746" y="1523856"/>
              <a:ext cx="2000805" cy="7490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en-US" sz="1000" dirty="0">
                  <a:solidFill>
                    <a:srgbClr val="54B0D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rPr>
                <a:t>Perform feature engineering to identify important features.  </a:t>
              </a:r>
            </a:p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en-US" sz="1000" dirty="0">
                  <a:solidFill>
                    <a:srgbClr val="54B0D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rPr>
                <a:t>Tune hyperparameters of best models.</a:t>
              </a:r>
              <a:endParaRPr sz="1000" dirty="0">
                <a:solidFill>
                  <a:srgbClr val="54B0D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888" name="Google Shape;888;p26"/>
          <p:cNvSpPr/>
          <p:nvPr/>
        </p:nvSpPr>
        <p:spPr>
          <a:xfrm rot="711057" flipH="1">
            <a:off x="2350760" y="2972399"/>
            <a:ext cx="1620031" cy="690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0" name="Google Shape;890;p26"/>
          <p:cNvSpPr txBox="1"/>
          <p:nvPr/>
        </p:nvSpPr>
        <p:spPr>
          <a:xfrm>
            <a:off x="3357678" y="3272001"/>
            <a:ext cx="1214322" cy="33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Baseline Models</a:t>
            </a:r>
            <a:endParaRPr sz="1000" dirty="0">
              <a:solidFill>
                <a:schemeClr val="bg1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1" name="Google Shape;891;p26"/>
          <p:cNvSpPr/>
          <p:nvPr/>
        </p:nvSpPr>
        <p:spPr>
          <a:xfrm rot="19810524">
            <a:off x="3843305" y="3074718"/>
            <a:ext cx="192413" cy="192413"/>
          </a:xfrm>
          <a:prstGeom prst="ellipse">
            <a:avLst/>
          </a:prstGeom>
          <a:solidFill>
            <a:srgbClr val="54B0DF"/>
          </a:solidFill>
          <a:ln w="381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2" name="Google Shape;892;p26"/>
          <p:cNvSpPr/>
          <p:nvPr/>
        </p:nvSpPr>
        <p:spPr>
          <a:xfrm>
            <a:off x="2912587" y="3671848"/>
            <a:ext cx="2053870" cy="843637"/>
          </a:xfrm>
          <a:prstGeom prst="roundRect">
            <a:avLst>
              <a:gd name="adj" fmla="val 448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3" name="Google Shape;893;p26"/>
          <p:cNvSpPr txBox="1"/>
          <p:nvPr/>
        </p:nvSpPr>
        <p:spPr>
          <a:xfrm>
            <a:off x="2930622" y="3767052"/>
            <a:ext cx="2125728" cy="749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" sz="1000" dirty="0">
                <a:solidFill>
                  <a:srgbClr val="54B0D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Oversample and cross-validate data.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rgbClr val="54B0D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Try various classifiers for preliminary diagnosis.</a:t>
            </a:r>
            <a:endParaRPr sz="1000" dirty="0">
              <a:solidFill>
                <a:srgbClr val="54B0DF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4" name="Google Shape;894;p26"/>
          <p:cNvSpPr/>
          <p:nvPr/>
        </p:nvSpPr>
        <p:spPr>
          <a:xfrm>
            <a:off x="3885558" y="3594321"/>
            <a:ext cx="107928" cy="80946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bg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5" name="Google Shape;895;p26"/>
          <p:cNvSpPr/>
          <p:nvPr/>
        </p:nvSpPr>
        <p:spPr>
          <a:xfrm rot="-711057">
            <a:off x="822911" y="2972399"/>
            <a:ext cx="1620031" cy="69019"/>
          </a:xfrm>
          <a:prstGeom prst="roundRect">
            <a:avLst>
              <a:gd name="adj" fmla="val 50000"/>
            </a:avLst>
          </a:prstGeom>
          <a:solidFill>
            <a:srgbClr val="54B0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898" name="Google Shape;898;p26"/>
          <p:cNvSpPr txBox="1"/>
          <p:nvPr/>
        </p:nvSpPr>
        <p:spPr>
          <a:xfrm>
            <a:off x="1369440" y="2397059"/>
            <a:ext cx="2053870" cy="33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chemeClr val="bg1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Data Cleaning &amp; EDA</a:t>
            </a:r>
            <a:endParaRPr sz="1000" dirty="0">
              <a:solidFill>
                <a:schemeClr val="bg1"/>
              </a:solidFill>
              <a:latin typeface="Drescher Grotesk BT SemiBold" panose="020D0604020203020B02" pitchFamily="34" charset="0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900" name="Google Shape;900;p26"/>
          <p:cNvSpPr txBox="1"/>
          <p:nvPr/>
        </p:nvSpPr>
        <p:spPr>
          <a:xfrm>
            <a:off x="1343630" y="1539797"/>
            <a:ext cx="2178268" cy="733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</a:pPr>
            <a:r>
              <a:rPr lang="en" sz="105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Compile Billboard Hot 100 chart data.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</a:pPr>
            <a:r>
              <a:rPr lang="en" sz="105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Gather audio feature data for  correspond</a:t>
            </a:r>
            <a:r>
              <a:rPr lang="en-US" sz="105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in</a:t>
            </a:r>
            <a:r>
              <a:rPr lang="en" sz="1050" dirty="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rPr>
              <a:t>g songs from Spotify API.</a:t>
            </a:r>
          </a:p>
        </p:txBody>
      </p:sp>
      <p:sp>
        <p:nvSpPr>
          <p:cNvPr id="901" name="Google Shape;901;p26"/>
          <p:cNvSpPr/>
          <p:nvPr/>
        </p:nvSpPr>
        <p:spPr>
          <a:xfrm rot="19810524">
            <a:off x="2296769" y="2746834"/>
            <a:ext cx="192413" cy="192413"/>
          </a:xfrm>
          <a:prstGeom prst="ellipse">
            <a:avLst/>
          </a:prstGeom>
          <a:solidFill>
            <a:schemeClr val="bg1"/>
          </a:solidFill>
          <a:ln w="38100" cap="flat" cmpd="sng">
            <a:solidFill>
              <a:srgbClr val="54B0D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" name="Google Shape;814;p20">
            <a:extLst>
              <a:ext uri="{FF2B5EF4-FFF2-40B4-BE49-F238E27FC236}">
                <a16:creationId xmlns:a16="http://schemas.microsoft.com/office/drawing/2014/main" id="{41B3F829-0A95-C541-8B0D-6A6E034C8A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84883"/>
            <a:ext cx="9143975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ITC Avant Garde Gothic LT" pitchFamily="2" charset="77"/>
              </a:rPr>
              <a:t>methodology</a:t>
            </a:r>
            <a:endParaRPr sz="3600" dirty="0">
              <a:latin typeface="ITC Avant Garde Gothic LT" pitchFamily="2" charset="7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0"/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data analysis</a:t>
            </a:r>
            <a:endParaRPr sz="3600" dirty="0">
              <a:latin typeface="ITC Avant Garde Gothic LT" pitchFamily="2" charset="77"/>
            </a:endParaRPr>
          </a:p>
        </p:txBody>
      </p:sp>
      <p:sp>
        <p:nvSpPr>
          <p:cNvPr id="815" name="Google Shape;815;p20"/>
          <p:cNvSpPr txBox="1">
            <a:spLocks noGrp="1"/>
          </p:cNvSpPr>
          <p:nvPr>
            <p:ph type="body" idx="1"/>
          </p:nvPr>
        </p:nvSpPr>
        <p:spPr>
          <a:xfrm>
            <a:off x="577523" y="1120272"/>
            <a:ext cx="7010403" cy="3098400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Prominent features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Valence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Artist Frequency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Energy</a:t>
            </a:r>
          </a:p>
          <a:p>
            <a:pPr lvl="1">
              <a:spcBef>
                <a:spcPts val="600"/>
              </a:spcBef>
              <a:buChar char="▫"/>
            </a:pPr>
            <a:endParaRPr lang="en-US" dirty="0">
              <a:latin typeface="ITC Avant Garde Gothic Std Medi" panose="02000607030000020004" pitchFamily="2" charset="77"/>
            </a:endParaRPr>
          </a:p>
          <a:p>
            <a:pPr lvl="1">
              <a:spcBef>
                <a:spcPts val="600"/>
              </a:spcBef>
              <a:buChar char="▫"/>
            </a:pPr>
            <a:endParaRPr lang="en-US" dirty="0">
              <a:latin typeface="ITC Avant Garde Gothic Std Medi" panose="02000607030000020004" pitchFamily="2" charset="77"/>
            </a:endParaRPr>
          </a:p>
          <a:p>
            <a:pPr lvl="1">
              <a:spcBef>
                <a:spcPts val="600"/>
              </a:spcBef>
              <a:buChar char="▫"/>
            </a:pPr>
            <a:endParaRPr lang="en-US" dirty="0">
              <a:latin typeface="ITC Avant Garde Gothic Std Medi" panose="02000607030000020004" pitchFamily="2" charset="77"/>
            </a:endParaRPr>
          </a:p>
          <a:p>
            <a:pPr lvl="1">
              <a:spcBef>
                <a:spcPts val="600"/>
              </a:spcBef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Decade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Danceability</a:t>
            </a:r>
          </a:p>
          <a:p>
            <a:pPr lvl="1">
              <a:spcBef>
                <a:spcPts val="600"/>
              </a:spcBef>
              <a:buChar char="▫"/>
            </a:pPr>
            <a:r>
              <a:rPr lang="en-US" dirty="0">
                <a:latin typeface="ITC Avant Garde Gothic Std Medi" panose="02000607030000020004" pitchFamily="2" charset="77"/>
              </a:rPr>
              <a:t>Debut Position</a:t>
            </a:r>
            <a:endParaRPr lang="en-US" dirty="0">
              <a:latin typeface="ITC Avant Garde Gothic LT" pitchFamily="2" charset="77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69F6CC1-B005-534D-ACB0-230DAA16D8FE}"/>
              </a:ext>
            </a:extLst>
          </p:cNvPr>
          <p:cNvGrpSpPr/>
          <p:nvPr/>
        </p:nvGrpSpPr>
        <p:grpSpPr>
          <a:xfrm>
            <a:off x="7480635" y="199092"/>
            <a:ext cx="1526106" cy="625898"/>
            <a:chOff x="822911" y="1708562"/>
            <a:chExt cx="7773796" cy="2574936"/>
          </a:xfrm>
        </p:grpSpPr>
        <p:sp>
          <p:nvSpPr>
            <p:cNvPr id="8" name="Google Shape;873;p26">
              <a:extLst>
                <a:ext uri="{FF2B5EF4-FFF2-40B4-BE49-F238E27FC236}">
                  <a16:creationId xmlns:a16="http://schemas.microsoft.com/office/drawing/2014/main" id="{0782A562-97F1-AB4C-9BA7-1B194E2CE21F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9" name="Google Shape;874;p26">
              <a:extLst>
                <a:ext uri="{FF2B5EF4-FFF2-40B4-BE49-F238E27FC236}">
                  <a16:creationId xmlns:a16="http://schemas.microsoft.com/office/drawing/2014/main" id="{8A8700E2-56B8-874C-A246-9FAAD0FBF54B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0" name="Google Shape;876;p26">
              <a:extLst>
                <a:ext uri="{FF2B5EF4-FFF2-40B4-BE49-F238E27FC236}">
                  <a16:creationId xmlns:a16="http://schemas.microsoft.com/office/drawing/2014/main" id="{4018CA55-1486-3E4D-AC34-FC86F8B6472F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rgbClr val="54B0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1" name="Google Shape;881;p26">
              <a:extLst>
                <a:ext uri="{FF2B5EF4-FFF2-40B4-BE49-F238E27FC236}">
                  <a16:creationId xmlns:a16="http://schemas.microsoft.com/office/drawing/2014/main" id="{299B2876-EFAB-C84B-8FD1-9327263A2474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2" name="Google Shape;883;p26">
              <a:extLst>
                <a:ext uri="{FF2B5EF4-FFF2-40B4-BE49-F238E27FC236}">
                  <a16:creationId xmlns:a16="http://schemas.microsoft.com/office/drawing/2014/main" id="{835322A9-A993-9D46-9DAB-190982EBFAE8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rgbClr val="54B0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3" name="Google Shape;888;p26">
              <a:extLst>
                <a:ext uri="{FF2B5EF4-FFF2-40B4-BE49-F238E27FC236}">
                  <a16:creationId xmlns:a16="http://schemas.microsoft.com/office/drawing/2014/main" id="{F60B7F9E-5E12-5244-A22E-A5BAC61DDE5B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Google Shape;891;p26">
              <a:extLst>
                <a:ext uri="{FF2B5EF4-FFF2-40B4-BE49-F238E27FC236}">
                  <a16:creationId xmlns:a16="http://schemas.microsoft.com/office/drawing/2014/main" id="{DF757854-794D-CA4F-96FD-DE0425389520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rgbClr val="54B0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5" name="Google Shape;895;p26">
              <a:extLst>
                <a:ext uri="{FF2B5EF4-FFF2-40B4-BE49-F238E27FC236}">
                  <a16:creationId xmlns:a16="http://schemas.microsoft.com/office/drawing/2014/main" id="{0CC01F02-8B9D-6F4B-8990-CDFB43A520F4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50958AF-A186-9C49-89B2-CE0BB602AF1C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18" name="Google Shape;878;p26">
                <a:extLst>
                  <a:ext uri="{FF2B5EF4-FFF2-40B4-BE49-F238E27FC236}">
                    <a16:creationId xmlns:a16="http://schemas.microsoft.com/office/drawing/2014/main" id="{9BF35AB0-0001-F54E-90B3-667A5615EE15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9" name="Google Shape;880;p26">
                <a:extLst>
                  <a:ext uri="{FF2B5EF4-FFF2-40B4-BE49-F238E27FC236}">
                    <a16:creationId xmlns:a16="http://schemas.microsoft.com/office/drawing/2014/main" id="{38FDE95B-E383-304D-8DF8-1BE7AF3C0DA2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0" name="Google Shape;885;p26">
                <a:extLst>
                  <a:ext uri="{FF2B5EF4-FFF2-40B4-BE49-F238E27FC236}">
                    <a16:creationId xmlns:a16="http://schemas.microsoft.com/office/drawing/2014/main" id="{75573297-21C3-1548-9973-901ABC8FB6CF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1" name="Google Shape;886;p26">
                <a:extLst>
                  <a:ext uri="{FF2B5EF4-FFF2-40B4-BE49-F238E27FC236}">
                    <a16:creationId xmlns:a16="http://schemas.microsoft.com/office/drawing/2014/main" id="{5239AE1D-9D3B-F447-8C32-D9FAE35AEACF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2" name="Google Shape;892;p26">
                <a:extLst>
                  <a:ext uri="{FF2B5EF4-FFF2-40B4-BE49-F238E27FC236}">
                    <a16:creationId xmlns:a16="http://schemas.microsoft.com/office/drawing/2014/main" id="{450315F5-50B2-3E46-A483-D172E2C95C50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3" name="Google Shape;894;p26">
                <a:extLst>
                  <a:ext uri="{FF2B5EF4-FFF2-40B4-BE49-F238E27FC236}">
                    <a16:creationId xmlns:a16="http://schemas.microsoft.com/office/drawing/2014/main" id="{1ACAD0CB-6A9A-6345-867B-3476EB4605A8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4" name="Google Shape;897;p26">
                <a:extLst>
                  <a:ext uri="{FF2B5EF4-FFF2-40B4-BE49-F238E27FC236}">
                    <a16:creationId xmlns:a16="http://schemas.microsoft.com/office/drawing/2014/main" id="{8E011D9A-F2B5-F043-9CFB-F038B9768B40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25" name="Google Shape;899;p26">
                <a:extLst>
                  <a:ext uri="{FF2B5EF4-FFF2-40B4-BE49-F238E27FC236}">
                    <a16:creationId xmlns:a16="http://schemas.microsoft.com/office/drawing/2014/main" id="{BE1746DD-B0C3-FF4E-AB61-00B0DCA1E087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17" name="Google Shape;901;p26">
              <a:extLst>
                <a:ext uri="{FF2B5EF4-FFF2-40B4-BE49-F238E27FC236}">
                  <a16:creationId xmlns:a16="http://schemas.microsoft.com/office/drawing/2014/main" id="{4860C848-08BB-9444-8190-08623AC1D76D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2742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BA929-0B6B-AA48-87C1-F78F87EE22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lide.url=https://public.tableau.com/profile/andrew.graves8383#!/vizhome/Tableau_project3_EDA/Dashboard1">
            <a:extLst>
              <a:ext uri="{FF2B5EF4-FFF2-40B4-BE49-F238E27FC236}">
                <a16:creationId xmlns:a16="http://schemas.microsoft.com/office/drawing/2014/main" id="{16623708-78D5-F247-8F4B-68339BF2CED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2625" y="63500"/>
            <a:ext cx="90170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05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20191101_055339.mp4">
            <a:hlinkClick r:id="" action="ppaction://media"/>
            <a:extLst>
              <a:ext uri="{FF2B5EF4-FFF2-40B4-BE49-F238E27FC236}">
                <a16:creationId xmlns:a16="http://schemas.microsoft.com/office/drawing/2014/main" id="{9314A5D6-07CC-C147-B6AD-FE2A7EE005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14067" y="302611"/>
            <a:ext cx="4515866" cy="453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89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EB182C90-485D-FE4A-AD0D-A5AE3B89D43D}"/>
              </a:ext>
            </a:extLst>
          </p:cNvPr>
          <p:cNvGraphicFramePr>
            <a:graphicFrameLocks noGrp="1"/>
          </p:cNvGraphicFramePr>
          <p:nvPr/>
        </p:nvGraphicFramePr>
        <p:xfrm>
          <a:off x="1874070" y="1111904"/>
          <a:ext cx="5395860" cy="2386965"/>
        </p:xfrm>
        <a:graphic>
          <a:graphicData uri="http://schemas.openxmlformats.org/drawingml/2006/table">
            <a:tbl>
              <a:tblPr bandRow="1" bandCol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{E269D01E-BC32-4049-B463-5C60D7B0CCD2}</a:tableStyleId>
              </a:tblPr>
              <a:tblGrid>
                <a:gridCol w="1830359">
                  <a:extLst>
                    <a:ext uri="{9D8B030D-6E8A-4147-A177-3AD203B41FA5}">
                      <a16:colId xmlns:a16="http://schemas.microsoft.com/office/drawing/2014/main" val="3332576997"/>
                    </a:ext>
                  </a:extLst>
                </a:gridCol>
                <a:gridCol w="1124910">
                  <a:extLst>
                    <a:ext uri="{9D8B030D-6E8A-4147-A177-3AD203B41FA5}">
                      <a16:colId xmlns:a16="http://schemas.microsoft.com/office/drawing/2014/main" val="1470050206"/>
                    </a:ext>
                  </a:extLst>
                </a:gridCol>
                <a:gridCol w="1006497">
                  <a:extLst>
                    <a:ext uri="{9D8B030D-6E8A-4147-A177-3AD203B41FA5}">
                      <a16:colId xmlns:a16="http://schemas.microsoft.com/office/drawing/2014/main" val="1531415818"/>
                    </a:ext>
                  </a:extLst>
                </a:gridCol>
                <a:gridCol w="1434094">
                  <a:extLst>
                    <a:ext uri="{9D8B030D-6E8A-4147-A177-3AD203B41FA5}">
                      <a16:colId xmlns:a16="http://schemas.microsoft.com/office/drawing/2014/main" val="2354144844"/>
                    </a:ext>
                  </a:extLst>
                </a:gridCol>
              </a:tblGrid>
              <a:tr h="24084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Classifier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B0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Precision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B0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Recall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B0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F-beta Score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B0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398809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Neural Network (Linear)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32.4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64.8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54.0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202370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Logistic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32.4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64.8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54.0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485459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 err="1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LinearSVC</a:t>
                      </a:r>
                      <a:endParaRPr lang="en-US" dirty="0"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32.1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64.8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53.8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765568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Decision Tree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32.4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62.8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52.9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262270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Naïve Bayes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23.5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70.4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50.3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022738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 err="1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XGBoost</a:t>
                      </a:r>
                      <a:endParaRPr lang="en-US" dirty="0"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42.9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42.8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42.8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4813026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Random Forests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46.0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33.4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35.3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271674"/>
                  </a:ext>
                </a:extLst>
              </a:tr>
            </a:tbl>
          </a:graphicData>
        </a:graphic>
      </p:graphicFrame>
      <p:sp>
        <p:nvSpPr>
          <p:cNvPr id="35" name="Google Shape;814;p20">
            <a:extLst>
              <a:ext uri="{FF2B5EF4-FFF2-40B4-BE49-F238E27FC236}">
                <a16:creationId xmlns:a16="http://schemas.microsoft.com/office/drawing/2014/main" id="{0E4C4B51-22B4-D74C-A0CE-2262253B10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methodology</a:t>
            </a:r>
            <a:endParaRPr sz="3600" dirty="0">
              <a:latin typeface="ITC Avant Garde Gothic LT" pitchFamily="2" charset="77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BFB705E-042C-2641-8A6D-2429A9FB5ED2}"/>
              </a:ext>
            </a:extLst>
          </p:cNvPr>
          <p:cNvGrpSpPr/>
          <p:nvPr/>
        </p:nvGrpSpPr>
        <p:grpSpPr>
          <a:xfrm>
            <a:off x="7544643" y="78846"/>
            <a:ext cx="1526106" cy="625898"/>
            <a:chOff x="822911" y="1708562"/>
            <a:chExt cx="7773796" cy="2574936"/>
          </a:xfrm>
        </p:grpSpPr>
        <p:sp>
          <p:nvSpPr>
            <p:cNvPr id="37" name="Google Shape;873;p26">
              <a:extLst>
                <a:ext uri="{FF2B5EF4-FFF2-40B4-BE49-F238E27FC236}">
                  <a16:creationId xmlns:a16="http://schemas.microsoft.com/office/drawing/2014/main" id="{9CDDE28C-B2DF-2446-A5A5-F2A0FAF2EE2F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9" name="Google Shape;874;p26">
              <a:extLst>
                <a:ext uri="{FF2B5EF4-FFF2-40B4-BE49-F238E27FC236}">
                  <a16:creationId xmlns:a16="http://schemas.microsoft.com/office/drawing/2014/main" id="{236D6090-182B-8448-922C-E8531264F211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0" name="Google Shape;876;p26">
              <a:extLst>
                <a:ext uri="{FF2B5EF4-FFF2-40B4-BE49-F238E27FC236}">
                  <a16:creationId xmlns:a16="http://schemas.microsoft.com/office/drawing/2014/main" id="{8794596E-A3EF-7A42-B96E-ABE904D48F20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rgbClr val="54B0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1" name="Google Shape;881;p26">
              <a:extLst>
                <a:ext uri="{FF2B5EF4-FFF2-40B4-BE49-F238E27FC236}">
                  <a16:creationId xmlns:a16="http://schemas.microsoft.com/office/drawing/2014/main" id="{8467E5B6-7C98-3047-8AA9-BC84D340058D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2" name="Google Shape;883;p26">
              <a:extLst>
                <a:ext uri="{FF2B5EF4-FFF2-40B4-BE49-F238E27FC236}">
                  <a16:creationId xmlns:a16="http://schemas.microsoft.com/office/drawing/2014/main" id="{48E3BBC0-C117-B241-A6C5-B1FE9C6EAEF9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rgbClr val="54B0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3" name="Google Shape;888;p26">
              <a:extLst>
                <a:ext uri="{FF2B5EF4-FFF2-40B4-BE49-F238E27FC236}">
                  <a16:creationId xmlns:a16="http://schemas.microsoft.com/office/drawing/2014/main" id="{B3D9C0F8-8232-F54F-9EE8-420B37E94055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4" name="Google Shape;891;p26">
              <a:extLst>
                <a:ext uri="{FF2B5EF4-FFF2-40B4-BE49-F238E27FC236}">
                  <a16:creationId xmlns:a16="http://schemas.microsoft.com/office/drawing/2014/main" id="{2716B4C0-F8E7-4A4B-831A-ADC2FB4DAFB0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5" name="Google Shape;895;p26">
              <a:extLst>
                <a:ext uri="{FF2B5EF4-FFF2-40B4-BE49-F238E27FC236}">
                  <a16:creationId xmlns:a16="http://schemas.microsoft.com/office/drawing/2014/main" id="{D5212C4B-2DB7-9841-AB27-7B27B3DC76EC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A356D18-E649-A248-A66D-8893645250B3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48" name="Google Shape;878;p26">
                <a:extLst>
                  <a:ext uri="{FF2B5EF4-FFF2-40B4-BE49-F238E27FC236}">
                    <a16:creationId xmlns:a16="http://schemas.microsoft.com/office/drawing/2014/main" id="{67EE99A0-7E0D-8342-A90B-3F6D54ACAF33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9" name="Google Shape;880;p26">
                <a:extLst>
                  <a:ext uri="{FF2B5EF4-FFF2-40B4-BE49-F238E27FC236}">
                    <a16:creationId xmlns:a16="http://schemas.microsoft.com/office/drawing/2014/main" id="{2CDBD1C0-29BB-9F4A-9F03-8531532DDF82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0" name="Google Shape;885;p26">
                <a:extLst>
                  <a:ext uri="{FF2B5EF4-FFF2-40B4-BE49-F238E27FC236}">
                    <a16:creationId xmlns:a16="http://schemas.microsoft.com/office/drawing/2014/main" id="{846FA822-6D42-3E49-ABD9-DDFFABFA81E0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1" name="Google Shape;886;p26">
                <a:extLst>
                  <a:ext uri="{FF2B5EF4-FFF2-40B4-BE49-F238E27FC236}">
                    <a16:creationId xmlns:a16="http://schemas.microsoft.com/office/drawing/2014/main" id="{61A06FD0-4860-704F-8FB9-CC9B30C33F8F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2" name="Google Shape;892;p26">
                <a:extLst>
                  <a:ext uri="{FF2B5EF4-FFF2-40B4-BE49-F238E27FC236}">
                    <a16:creationId xmlns:a16="http://schemas.microsoft.com/office/drawing/2014/main" id="{CC6D7DB2-F722-DE48-B0D5-3D2C31708537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3" name="Google Shape;894;p26">
                <a:extLst>
                  <a:ext uri="{FF2B5EF4-FFF2-40B4-BE49-F238E27FC236}">
                    <a16:creationId xmlns:a16="http://schemas.microsoft.com/office/drawing/2014/main" id="{7D814227-561D-9C43-81FA-20955FEC8005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4" name="Google Shape;897;p26">
                <a:extLst>
                  <a:ext uri="{FF2B5EF4-FFF2-40B4-BE49-F238E27FC236}">
                    <a16:creationId xmlns:a16="http://schemas.microsoft.com/office/drawing/2014/main" id="{C104DCE7-8144-6642-A137-AEA7D981B886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5" name="Google Shape;899;p26">
                <a:extLst>
                  <a:ext uri="{FF2B5EF4-FFF2-40B4-BE49-F238E27FC236}">
                    <a16:creationId xmlns:a16="http://schemas.microsoft.com/office/drawing/2014/main" id="{DD83DB83-09C1-5F49-9F12-C0EC5049B7B1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47" name="Google Shape;901;p26">
              <a:extLst>
                <a:ext uri="{FF2B5EF4-FFF2-40B4-BE49-F238E27FC236}">
                  <a16:creationId xmlns:a16="http://schemas.microsoft.com/office/drawing/2014/main" id="{E24E7382-4818-054D-A74C-0182D0C8759A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pic>
        <p:nvPicPr>
          <p:cNvPr id="57" name="Graphic 56">
            <a:extLst>
              <a:ext uri="{FF2B5EF4-FFF2-40B4-BE49-F238E27FC236}">
                <a16:creationId xmlns:a16="http://schemas.microsoft.com/office/drawing/2014/main" id="{227F88DE-FDA0-C146-933A-CE798694D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4173" y="4626685"/>
            <a:ext cx="791004" cy="31313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7ABA573F-15E2-DD49-B5D0-D3CF5593CF5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190994" y="4556065"/>
            <a:ext cx="667034" cy="500276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72175D59-A2B0-F940-801B-F4BD140952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7297" y="4610340"/>
            <a:ext cx="322326" cy="373489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C9C177AA-0F2E-404C-829C-D66E19C240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 flipV="1">
            <a:off x="1602030" y="4598265"/>
            <a:ext cx="387070" cy="385564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858DB9C-10CA-0744-9B5B-095F0A8D8A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86074" y="4504979"/>
            <a:ext cx="2331720" cy="558391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84074C49-627E-1448-BFF3-613A469F5F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43962" y="4618563"/>
            <a:ext cx="678514" cy="36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72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EB182C90-485D-FE4A-AD0D-A5AE3B89D4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688257"/>
              </p:ext>
            </p:extLst>
          </p:nvPr>
        </p:nvGraphicFramePr>
        <p:xfrm>
          <a:off x="1874070" y="1111904"/>
          <a:ext cx="5395860" cy="2386965"/>
        </p:xfrm>
        <a:graphic>
          <a:graphicData uri="http://schemas.openxmlformats.org/drawingml/2006/table">
            <a:tbl>
              <a:tblPr bandRow="1" bandCol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{E269D01E-BC32-4049-B463-5C60D7B0CCD2}</a:tableStyleId>
              </a:tblPr>
              <a:tblGrid>
                <a:gridCol w="1830359">
                  <a:extLst>
                    <a:ext uri="{9D8B030D-6E8A-4147-A177-3AD203B41FA5}">
                      <a16:colId xmlns:a16="http://schemas.microsoft.com/office/drawing/2014/main" val="3332576997"/>
                    </a:ext>
                  </a:extLst>
                </a:gridCol>
                <a:gridCol w="1124910">
                  <a:extLst>
                    <a:ext uri="{9D8B030D-6E8A-4147-A177-3AD203B41FA5}">
                      <a16:colId xmlns:a16="http://schemas.microsoft.com/office/drawing/2014/main" val="1470050206"/>
                    </a:ext>
                  </a:extLst>
                </a:gridCol>
                <a:gridCol w="1006497">
                  <a:extLst>
                    <a:ext uri="{9D8B030D-6E8A-4147-A177-3AD203B41FA5}">
                      <a16:colId xmlns:a16="http://schemas.microsoft.com/office/drawing/2014/main" val="1531415818"/>
                    </a:ext>
                  </a:extLst>
                </a:gridCol>
                <a:gridCol w="1434094">
                  <a:extLst>
                    <a:ext uri="{9D8B030D-6E8A-4147-A177-3AD203B41FA5}">
                      <a16:colId xmlns:a16="http://schemas.microsoft.com/office/drawing/2014/main" val="2354144844"/>
                    </a:ext>
                  </a:extLst>
                </a:gridCol>
              </a:tblGrid>
              <a:tr h="24084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Classifier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B0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Precision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B0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Recall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B0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F-beta Score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B0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398809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Neural Network (Linear)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32.4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64.8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54.0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202370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Logistic Regression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32.4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64.8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54.0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485459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 err="1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LinearSVC</a:t>
                      </a:r>
                      <a:endParaRPr lang="en-US" dirty="0"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32.1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64.8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53.8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765568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Decision Tree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32.4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62.8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52.9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262270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Naïve Bayes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23.5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70.4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50.3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022738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 err="1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XGBoost</a:t>
                      </a:r>
                      <a:endParaRPr lang="en-US" dirty="0">
                        <a:effectLst>
                          <a:outerShdw blurRad="50800" dist="38100" dir="2700000" algn="tl" rotWithShape="0">
                            <a:prstClr val="black">
                              <a:alpha val="40000"/>
                            </a:prstClr>
                          </a:outerShdw>
                        </a:effectLst>
                        <a:latin typeface="Drescher Grotesk BT SemiBold" panose="020D0604020203020B02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42.9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42.8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42.8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4813026"/>
                  </a:ext>
                </a:extLst>
              </a:tr>
              <a:tr h="274949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Random Forests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46.0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33.4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Drescher Grotesk BT SemiBold" panose="020D0604020203020B02" pitchFamily="34" charset="0"/>
                        </a:rPr>
                        <a:t>35.3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CA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271674"/>
                  </a:ext>
                </a:extLst>
              </a:tr>
            </a:tbl>
          </a:graphicData>
        </a:graphic>
      </p:graphicFrame>
      <p:sp>
        <p:nvSpPr>
          <p:cNvPr id="35" name="Google Shape;814;p20">
            <a:extLst>
              <a:ext uri="{FF2B5EF4-FFF2-40B4-BE49-F238E27FC236}">
                <a16:creationId xmlns:a16="http://schemas.microsoft.com/office/drawing/2014/main" id="{0E4C4B51-22B4-D74C-A0CE-2262253B10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9675" y="66082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ITC Avant Garde Gothic LT" pitchFamily="2" charset="77"/>
              </a:rPr>
              <a:t>methodology</a:t>
            </a:r>
            <a:endParaRPr sz="3600" dirty="0">
              <a:latin typeface="ITC Avant Garde Gothic LT" pitchFamily="2" charset="77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BFB705E-042C-2641-8A6D-2429A9FB5ED2}"/>
              </a:ext>
            </a:extLst>
          </p:cNvPr>
          <p:cNvGrpSpPr/>
          <p:nvPr/>
        </p:nvGrpSpPr>
        <p:grpSpPr>
          <a:xfrm>
            <a:off x="7544643" y="78846"/>
            <a:ext cx="1526106" cy="625898"/>
            <a:chOff x="822911" y="1708562"/>
            <a:chExt cx="7773796" cy="2574936"/>
          </a:xfrm>
        </p:grpSpPr>
        <p:sp>
          <p:nvSpPr>
            <p:cNvPr id="37" name="Google Shape;873;p26">
              <a:extLst>
                <a:ext uri="{FF2B5EF4-FFF2-40B4-BE49-F238E27FC236}">
                  <a16:creationId xmlns:a16="http://schemas.microsoft.com/office/drawing/2014/main" id="{9CDDE28C-B2DF-2446-A5A5-F2A0FAF2EE2F}"/>
                </a:ext>
              </a:extLst>
            </p:cNvPr>
            <p:cNvSpPr/>
            <p:nvPr/>
          </p:nvSpPr>
          <p:spPr>
            <a:xfrm rot="20888943">
              <a:off x="6976676" y="2972395"/>
              <a:ext cx="1620031" cy="6902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39" name="Google Shape;874;p26">
              <a:extLst>
                <a:ext uri="{FF2B5EF4-FFF2-40B4-BE49-F238E27FC236}">
                  <a16:creationId xmlns:a16="http://schemas.microsoft.com/office/drawing/2014/main" id="{236D6090-182B-8448-922C-E8531264F211}"/>
                </a:ext>
              </a:extLst>
            </p:cNvPr>
            <p:cNvSpPr/>
            <p:nvPr/>
          </p:nvSpPr>
          <p:spPr>
            <a:xfrm rot="711057" flipH="1">
              <a:off x="543597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0" name="Google Shape;876;p26">
              <a:extLst>
                <a:ext uri="{FF2B5EF4-FFF2-40B4-BE49-F238E27FC236}">
                  <a16:creationId xmlns:a16="http://schemas.microsoft.com/office/drawing/2014/main" id="{8794596E-A3EF-7A42-B96E-ABE904D48F20}"/>
                </a:ext>
              </a:extLst>
            </p:cNvPr>
            <p:cNvSpPr/>
            <p:nvPr/>
          </p:nvSpPr>
          <p:spPr>
            <a:xfrm rot="19810524">
              <a:off x="6852687" y="3074718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rgbClr val="54B0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1" name="Google Shape;881;p26">
              <a:extLst>
                <a:ext uri="{FF2B5EF4-FFF2-40B4-BE49-F238E27FC236}">
                  <a16:creationId xmlns:a16="http://schemas.microsoft.com/office/drawing/2014/main" id="{8467E5B6-7C98-3047-8AA9-BC84D340058D}"/>
                </a:ext>
              </a:extLst>
            </p:cNvPr>
            <p:cNvSpPr/>
            <p:nvPr/>
          </p:nvSpPr>
          <p:spPr>
            <a:xfrm rot="-711057">
              <a:off x="3899789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2" name="Google Shape;883;p26">
              <a:extLst>
                <a:ext uri="{FF2B5EF4-FFF2-40B4-BE49-F238E27FC236}">
                  <a16:creationId xmlns:a16="http://schemas.microsoft.com/office/drawing/2014/main" id="{48E3BBC0-C117-B241-A6C5-B1FE9C6EAEF9}"/>
                </a:ext>
              </a:extLst>
            </p:cNvPr>
            <p:cNvSpPr/>
            <p:nvPr/>
          </p:nvSpPr>
          <p:spPr>
            <a:xfrm rot="19810524">
              <a:off x="5349997" y="2746834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rgbClr val="54B0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Drescher Grotesk BT SemiBold" panose="020D0604020203020B02" pitchFamily="34" charset="0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3" name="Google Shape;888;p26">
              <a:extLst>
                <a:ext uri="{FF2B5EF4-FFF2-40B4-BE49-F238E27FC236}">
                  <a16:creationId xmlns:a16="http://schemas.microsoft.com/office/drawing/2014/main" id="{B3D9C0F8-8232-F54F-9EE8-420B37E94055}"/>
                </a:ext>
              </a:extLst>
            </p:cNvPr>
            <p:cNvSpPr/>
            <p:nvPr/>
          </p:nvSpPr>
          <p:spPr>
            <a:xfrm rot="711057" flipH="1">
              <a:off x="2350760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solidFill>
                <a:srgbClr val="54B0D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4" name="Google Shape;891;p26">
              <a:extLst>
                <a:ext uri="{FF2B5EF4-FFF2-40B4-BE49-F238E27FC236}">
                  <a16:creationId xmlns:a16="http://schemas.microsoft.com/office/drawing/2014/main" id="{2716B4C0-F8E7-4A4B-831A-ADC2FB4DAFB0}"/>
                </a:ext>
              </a:extLst>
            </p:cNvPr>
            <p:cNvSpPr/>
            <p:nvPr/>
          </p:nvSpPr>
          <p:spPr>
            <a:xfrm rot="19810524">
              <a:off x="3843305" y="3074718"/>
              <a:ext cx="192413" cy="192413"/>
            </a:xfrm>
            <a:prstGeom prst="ellipse">
              <a:avLst/>
            </a:prstGeom>
            <a:solidFill>
              <a:srgbClr val="54B0DF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45" name="Google Shape;895;p26">
              <a:extLst>
                <a:ext uri="{FF2B5EF4-FFF2-40B4-BE49-F238E27FC236}">
                  <a16:creationId xmlns:a16="http://schemas.microsoft.com/office/drawing/2014/main" id="{D5212C4B-2DB7-9841-AB27-7B27B3DC76EC}"/>
                </a:ext>
              </a:extLst>
            </p:cNvPr>
            <p:cNvSpPr/>
            <p:nvPr/>
          </p:nvSpPr>
          <p:spPr>
            <a:xfrm rot="-711057">
              <a:off x="822911" y="2972399"/>
              <a:ext cx="1620031" cy="69019"/>
            </a:xfrm>
            <a:prstGeom prst="roundRect">
              <a:avLst>
                <a:gd name="adj" fmla="val 50000"/>
              </a:avLst>
            </a:prstGeom>
            <a:solidFill>
              <a:srgbClr val="54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A356D18-E649-A248-A66D-8893645250B3}"/>
                </a:ext>
              </a:extLst>
            </p:cNvPr>
            <p:cNvGrpSpPr/>
            <p:nvPr/>
          </p:nvGrpSpPr>
          <p:grpSpPr>
            <a:xfrm>
              <a:off x="1369440" y="1708562"/>
              <a:ext cx="6606398" cy="2574936"/>
              <a:chOff x="1369440" y="1708562"/>
              <a:chExt cx="6606398" cy="2574936"/>
            </a:xfrm>
          </p:grpSpPr>
          <p:sp>
            <p:nvSpPr>
              <p:cNvPr id="48" name="Google Shape;878;p26">
                <a:extLst>
                  <a:ext uri="{FF2B5EF4-FFF2-40B4-BE49-F238E27FC236}">
                    <a16:creationId xmlns:a16="http://schemas.microsoft.com/office/drawing/2014/main" id="{67EE99A0-7E0D-8342-A90B-3F6D54ACAF33}"/>
                  </a:ext>
                </a:extLst>
              </p:cNvPr>
              <p:cNvSpPr/>
              <p:nvPr/>
            </p:nvSpPr>
            <p:spPr>
              <a:xfrm>
                <a:off x="5921968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49" name="Google Shape;880;p26">
                <a:extLst>
                  <a:ext uri="{FF2B5EF4-FFF2-40B4-BE49-F238E27FC236}">
                    <a16:creationId xmlns:a16="http://schemas.microsoft.com/office/drawing/2014/main" id="{2CDBD1C0-29BB-9F4A-9F03-8531532DDF82}"/>
                  </a:ext>
                </a:extLst>
              </p:cNvPr>
              <p:cNvSpPr/>
              <p:nvPr/>
            </p:nvSpPr>
            <p:spPr>
              <a:xfrm>
                <a:off x="6894939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0" name="Google Shape;885;p26">
                <a:extLst>
                  <a:ext uri="{FF2B5EF4-FFF2-40B4-BE49-F238E27FC236}">
                    <a16:creationId xmlns:a16="http://schemas.microsoft.com/office/drawing/2014/main" id="{846FA822-6D42-3E49-ABD9-DDFFABFA81E0}"/>
                  </a:ext>
                </a:extLst>
              </p:cNvPr>
              <p:cNvSpPr/>
              <p:nvPr/>
            </p:nvSpPr>
            <p:spPr>
              <a:xfrm>
                <a:off x="4419278" y="1708562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1" name="Google Shape;886;p26">
                <a:extLst>
                  <a:ext uri="{FF2B5EF4-FFF2-40B4-BE49-F238E27FC236}">
                    <a16:creationId xmlns:a16="http://schemas.microsoft.com/office/drawing/2014/main" id="{61A06FD0-4860-704F-8FB9-CC9B30C33F8F}"/>
                  </a:ext>
                </a:extLst>
              </p:cNvPr>
              <p:cNvSpPr/>
              <p:nvPr/>
            </p:nvSpPr>
            <p:spPr>
              <a:xfrm rot="10800000">
                <a:off x="5392219" y="2546915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Drescher Grotesk BT SemiBold" panose="020D0604020203020B02" pitchFamily="34" charset="0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2" name="Google Shape;892;p26">
                <a:extLst>
                  <a:ext uri="{FF2B5EF4-FFF2-40B4-BE49-F238E27FC236}">
                    <a16:creationId xmlns:a16="http://schemas.microsoft.com/office/drawing/2014/main" id="{CC6D7DB2-F722-DE48-B0D5-3D2C31708537}"/>
                  </a:ext>
                </a:extLst>
              </p:cNvPr>
              <p:cNvSpPr/>
              <p:nvPr/>
            </p:nvSpPr>
            <p:spPr>
              <a:xfrm>
                <a:off x="2912587" y="3439861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3" name="Google Shape;894;p26">
                <a:extLst>
                  <a:ext uri="{FF2B5EF4-FFF2-40B4-BE49-F238E27FC236}">
                    <a16:creationId xmlns:a16="http://schemas.microsoft.com/office/drawing/2014/main" id="{7D814227-561D-9C43-81FA-20955FEC8005}"/>
                  </a:ext>
                </a:extLst>
              </p:cNvPr>
              <p:cNvSpPr/>
              <p:nvPr/>
            </p:nvSpPr>
            <p:spPr>
              <a:xfrm>
                <a:off x="3885558" y="3362334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chemeClr val="bg1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4" name="Google Shape;897;p26">
                <a:extLst>
                  <a:ext uri="{FF2B5EF4-FFF2-40B4-BE49-F238E27FC236}">
                    <a16:creationId xmlns:a16="http://schemas.microsoft.com/office/drawing/2014/main" id="{C104DCE7-8144-6642-A137-AEA7D981B886}"/>
                  </a:ext>
                </a:extLst>
              </p:cNvPr>
              <p:cNvSpPr/>
              <p:nvPr/>
            </p:nvSpPr>
            <p:spPr>
              <a:xfrm>
                <a:off x="1369440" y="1713846"/>
                <a:ext cx="2053870" cy="843637"/>
              </a:xfrm>
              <a:prstGeom prst="roundRect">
                <a:avLst>
                  <a:gd name="adj" fmla="val 4485"/>
                </a:avLst>
              </a:prstGeom>
              <a:solidFill>
                <a:srgbClr val="54B0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55" name="Google Shape;899;p26">
                <a:extLst>
                  <a:ext uri="{FF2B5EF4-FFF2-40B4-BE49-F238E27FC236}">
                    <a16:creationId xmlns:a16="http://schemas.microsoft.com/office/drawing/2014/main" id="{DD83DB83-09C1-5F49-9F12-C0EC5049B7B1}"/>
                  </a:ext>
                </a:extLst>
              </p:cNvPr>
              <p:cNvSpPr/>
              <p:nvPr/>
            </p:nvSpPr>
            <p:spPr>
              <a:xfrm rot="10800000">
                <a:off x="2342381" y="2552199"/>
                <a:ext cx="107928" cy="80946"/>
              </a:xfrm>
              <a:prstGeom prst="triangle">
                <a:avLst>
                  <a:gd name="adj" fmla="val 50000"/>
                </a:avLst>
              </a:prstGeom>
              <a:solidFill>
                <a:srgbClr val="54B0DF"/>
              </a:solidFill>
              <a:ln>
                <a:solidFill>
                  <a:srgbClr val="54B0DF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000">
                  <a:solidFill>
                    <a:srgbClr val="54B0DF"/>
                  </a:solidFill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</p:grpSp>
        <p:sp>
          <p:nvSpPr>
            <p:cNvPr id="47" name="Google Shape;901;p26">
              <a:extLst>
                <a:ext uri="{FF2B5EF4-FFF2-40B4-BE49-F238E27FC236}">
                  <a16:creationId xmlns:a16="http://schemas.microsoft.com/office/drawing/2014/main" id="{E24E7382-4818-054D-A74C-0182D0C8759A}"/>
                </a:ext>
              </a:extLst>
            </p:cNvPr>
            <p:cNvSpPr/>
            <p:nvPr/>
          </p:nvSpPr>
          <p:spPr>
            <a:xfrm rot="19810524">
              <a:off x="2296769" y="2746834"/>
              <a:ext cx="192413" cy="192413"/>
            </a:xfrm>
            <a:prstGeom prst="ellipse">
              <a:avLst/>
            </a:prstGeom>
            <a:solidFill>
              <a:schemeClr val="bg1"/>
            </a:solidFill>
            <a:ln w="3810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6BE84CE1-5D6B-5748-A9A4-E20AACD87CA5}"/>
              </a:ext>
            </a:extLst>
          </p:cNvPr>
          <p:cNvSpPr/>
          <p:nvPr/>
        </p:nvSpPr>
        <p:spPr>
          <a:xfrm>
            <a:off x="1874070" y="1369933"/>
            <a:ext cx="5395860" cy="928463"/>
          </a:xfrm>
          <a:prstGeom prst="rect">
            <a:avLst/>
          </a:prstGeom>
          <a:noFill/>
          <a:ln w="38100">
            <a:solidFill>
              <a:srgbClr val="D160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Graphic 56">
            <a:extLst>
              <a:ext uri="{FF2B5EF4-FFF2-40B4-BE49-F238E27FC236}">
                <a16:creationId xmlns:a16="http://schemas.microsoft.com/office/drawing/2014/main" id="{227F88DE-FDA0-C146-933A-CE798694D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4173" y="4626685"/>
            <a:ext cx="791004" cy="31313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7ABA573F-15E2-DD49-B5D0-D3CF5593CF5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190994" y="4556065"/>
            <a:ext cx="667034" cy="500276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72175D59-A2B0-F940-801B-F4BD140952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7297" y="4610340"/>
            <a:ext cx="322326" cy="373489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C9C177AA-0F2E-404C-829C-D66E19C240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 flipV="1">
            <a:off x="1602030" y="4598265"/>
            <a:ext cx="387070" cy="385564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858DB9C-10CA-0744-9B5B-095F0A8D8A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86074" y="4504979"/>
            <a:ext cx="2331720" cy="558391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84074C49-627E-1448-BFF3-613A469F5F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43962" y="4618563"/>
            <a:ext cx="678514" cy="36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360735"/>
      </p:ext>
    </p:extLst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2377</TotalTime>
  <Words>571</Words>
  <Application>Microsoft Macintosh PowerPoint</Application>
  <PresentationFormat>On-screen Show (16:9)</PresentationFormat>
  <Paragraphs>393</Paragraphs>
  <Slides>21</Slides>
  <Notes>21</Notes>
  <HiddenSlides>2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Titillium Web</vt:lpstr>
      <vt:lpstr>Drescher Grotesk BT SemiBold</vt:lpstr>
      <vt:lpstr>Titillium Web ExtraLight</vt:lpstr>
      <vt:lpstr>Arial</vt:lpstr>
      <vt:lpstr>ITC Avant Garde Gothic LT</vt:lpstr>
      <vt:lpstr>ITC Avant Garde Gothic Std Medi</vt:lpstr>
      <vt:lpstr>Thaliard template</vt:lpstr>
      <vt:lpstr>Predicting Top 10 Songs in the  billboard Hot 100</vt:lpstr>
      <vt:lpstr>introduction</vt:lpstr>
      <vt:lpstr>project scope</vt:lpstr>
      <vt:lpstr>methodology</vt:lpstr>
      <vt:lpstr>data analysis</vt:lpstr>
      <vt:lpstr>PowerPoint Presentation</vt:lpstr>
      <vt:lpstr>PowerPoint Presentation</vt:lpstr>
      <vt:lpstr>methodology</vt:lpstr>
      <vt:lpstr>methodology</vt:lpstr>
      <vt:lpstr>methodology</vt:lpstr>
      <vt:lpstr>results</vt:lpstr>
      <vt:lpstr>results</vt:lpstr>
      <vt:lpstr>results</vt:lpstr>
      <vt:lpstr>results</vt:lpstr>
      <vt:lpstr>results</vt:lpstr>
      <vt:lpstr>recommendations</vt:lpstr>
      <vt:lpstr>PowerPoint Presentation</vt:lpstr>
      <vt:lpstr>future work</vt:lpstr>
      <vt:lpstr>questions?</vt:lpstr>
      <vt:lpstr>appendix</vt:lpstr>
      <vt:lpstr>appendix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Top 10 Songs in the Billboard Hot 100</dc:title>
  <cp:lastModifiedBy>Andrew Graves</cp:lastModifiedBy>
  <cp:revision>45</cp:revision>
  <dcterms:modified xsi:type="dcterms:W3CDTF">2019-11-01T13:00:50Z</dcterms:modified>
</cp:coreProperties>
</file>